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slides/slide34.xml" ContentType="application/vnd.openxmlformats-officedocument.presentationml.slide+xml"/>
  <Override PartName="/ppt/diagrams/data1.xml" ContentType="application/vnd.openxmlformats-officedocument.drawingml.diagramData+xml"/>
  <Override PartName="/ppt/slides/slide35.xml" ContentType="application/vnd.openxmlformats-officedocument.presentationml.slide+xml"/>
  <Override PartName="/ppt/presentation.xml" ContentType="application/vnd.openxmlformats-officedocument.presentationml.presentation.main+xml"/>
  <Override PartName="/ppt/slides/slide3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32.xml" ContentType="application/vnd.openxmlformats-officedocument.presentationml.slide+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Layouts/slideLayout15.xml" ContentType="application/vnd.openxmlformats-officedocument.presentationml.slideLayout+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4"/>
    <p:sldMasterId id="2147483773" r:id="rId5"/>
  </p:sldMasterIdLst>
  <p:notesMasterIdLst>
    <p:notesMasterId r:id="rId41"/>
  </p:notesMasterIdLst>
  <p:handoutMasterIdLst>
    <p:handoutMasterId r:id="rId42"/>
  </p:handoutMasterIdLst>
  <p:sldIdLst>
    <p:sldId id="560" r:id="rId6"/>
    <p:sldId id="381" r:id="rId7"/>
    <p:sldId id="405" r:id="rId8"/>
    <p:sldId id="474" r:id="rId9"/>
    <p:sldId id="578" r:id="rId10"/>
    <p:sldId id="579" r:id="rId11"/>
    <p:sldId id="822" r:id="rId12"/>
    <p:sldId id="581" r:id="rId13"/>
    <p:sldId id="582" r:id="rId14"/>
    <p:sldId id="583" r:id="rId15"/>
    <p:sldId id="584" r:id="rId16"/>
    <p:sldId id="585" r:id="rId17"/>
    <p:sldId id="525" r:id="rId18"/>
    <p:sldId id="587" r:id="rId19"/>
    <p:sldId id="588" r:id="rId20"/>
    <p:sldId id="589" r:id="rId21"/>
    <p:sldId id="590" r:id="rId22"/>
    <p:sldId id="598" r:id="rId23"/>
    <p:sldId id="596" r:id="rId24"/>
    <p:sldId id="597" r:id="rId25"/>
    <p:sldId id="592" r:id="rId26"/>
    <p:sldId id="595" r:id="rId27"/>
    <p:sldId id="476" r:id="rId28"/>
    <p:sldId id="466" r:id="rId29"/>
    <p:sldId id="313" r:id="rId30"/>
    <p:sldId id="503" r:id="rId31"/>
    <p:sldId id="479" r:id="rId32"/>
    <p:sldId id="510" r:id="rId33"/>
    <p:sldId id="477" r:id="rId34"/>
    <p:sldId id="377" r:id="rId35"/>
    <p:sldId id="478" r:id="rId36"/>
    <p:sldId id="508" r:id="rId37"/>
    <p:sldId id="472" r:id="rId38"/>
    <p:sldId id="336" r:id="rId39"/>
    <p:sldId id="321" r:id="rId40"/>
  </p:sldIdLst>
  <p:sldSz cx="9144000" cy="6858000" type="screen4x3"/>
  <p:notesSz cx="7010400" cy="92964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672">
          <p15:clr>
            <a:srgbClr val="A4A3A4"/>
          </p15:clr>
        </p15:guide>
        <p15:guide id="2" pos="20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White" initials="DW" lastIdx="0" clrIdx="0"/>
  <p:cmAuthor id="1" name="Julia Mullaney" initials="JM" lastIdx="19" clrIdx="1"/>
  <p:cmAuthor id="2" name="Julia Mullaney" initials="jlg" lastIdx="4" clrIdx="2">
    <p:extLst>
      <p:ext uri="{19B8F6BF-5375-455C-9EA6-DF929625EA0E}">
        <p15:presenceInfo xmlns:p15="http://schemas.microsoft.com/office/powerpoint/2012/main" userId="Julia Mulla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A800"/>
    <a:srgbClr val="008000"/>
    <a:srgbClr val="FFFF00"/>
    <a:srgbClr val="00FF00"/>
    <a:srgbClr val="FFA000"/>
    <a:srgbClr val="77A178"/>
    <a:srgbClr val="00D0C2"/>
    <a:srgbClr val="00A69A"/>
    <a:srgbClr val="008277"/>
    <a:srgbClr val="005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85286" autoAdjust="0"/>
  </p:normalViewPr>
  <p:slideViewPr>
    <p:cSldViewPr>
      <p:cViewPr>
        <p:scale>
          <a:sx n="75" d="100"/>
          <a:sy n="75" d="100"/>
        </p:scale>
        <p:origin x="802" y="576"/>
      </p:cViewPr>
      <p:guideLst>
        <p:guide orient="horz" pos="672"/>
        <p:guide pos="207"/>
      </p:guideLst>
    </p:cSldViewPr>
  </p:slideViewPr>
  <p:outlineViewPr>
    <p:cViewPr>
      <p:scale>
        <a:sx n="33" d="100"/>
        <a:sy n="33" d="100"/>
      </p:scale>
      <p:origin x="0" y="376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173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99A26-27D9-4240-8AD9-D1A19BEF9D51}" type="doc">
      <dgm:prSet loTypeId="urn:microsoft.com/office/officeart/2005/8/layout/gear1" loCatId="relationship" qsTypeId="urn:microsoft.com/office/officeart/2005/8/quickstyle/simple5" qsCatId="simple" csTypeId="urn:microsoft.com/office/officeart/2005/8/colors/accent1_2" csCatId="accent1" phldr="1"/>
      <dgm:spPr/>
    </dgm:pt>
    <dgm:pt modelId="{518DF893-66B2-B44C-BB65-3364275EE473}">
      <dgm:prSet phldrT="[Text]"/>
      <dgm:spPr>
        <a:solidFill>
          <a:srgbClr val="00534C"/>
        </a:solidFill>
      </dgm:spPr>
      <dgm:t>
        <a:bodyPr/>
        <a:lstStyle/>
        <a:p>
          <a:r>
            <a:rPr lang="en-US" dirty="0"/>
            <a:t> </a:t>
          </a:r>
        </a:p>
      </dgm:t>
    </dgm:pt>
    <dgm:pt modelId="{87F8CCA5-6939-F846-97B4-3A791428E15F}" type="parTrans" cxnId="{3DF9D970-CADB-F540-B4DD-CF654CD0F030}">
      <dgm:prSet/>
      <dgm:spPr/>
      <dgm:t>
        <a:bodyPr/>
        <a:lstStyle/>
        <a:p>
          <a:endParaRPr lang="en-US"/>
        </a:p>
      </dgm:t>
    </dgm:pt>
    <dgm:pt modelId="{0673D7BF-F39A-4247-BD39-C38546613712}" type="sibTrans" cxnId="{3DF9D970-CADB-F540-B4DD-CF654CD0F030}">
      <dgm:prSet/>
      <dgm:spPr>
        <a:solidFill>
          <a:srgbClr val="6F9F9A"/>
        </a:solidFill>
      </dgm:spPr>
      <dgm:t>
        <a:bodyPr/>
        <a:lstStyle/>
        <a:p>
          <a:endParaRPr lang="en-US"/>
        </a:p>
      </dgm:t>
    </dgm:pt>
    <dgm:pt modelId="{7B1C7239-695C-2743-B166-64CB7B617B55}">
      <dgm:prSet phldrT="[Text]"/>
      <dgm:spPr>
        <a:solidFill>
          <a:srgbClr val="00534C"/>
        </a:solidFill>
      </dgm:spPr>
      <dgm:t>
        <a:bodyPr/>
        <a:lstStyle/>
        <a:p>
          <a:r>
            <a:rPr lang="en-US" dirty="0"/>
            <a:t> </a:t>
          </a:r>
        </a:p>
      </dgm:t>
    </dgm:pt>
    <dgm:pt modelId="{E6C69957-2D3D-7942-8F3A-EC340B795F52}" type="parTrans" cxnId="{7FF635C6-0A83-6048-BD45-28858DA850FE}">
      <dgm:prSet/>
      <dgm:spPr/>
      <dgm:t>
        <a:bodyPr/>
        <a:lstStyle/>
        <a:p>
          <a:endParaRPr lang="en-US"/>
        </a:p>
      </dgm:t>
    </dgm:pt>
    <dgm:pt modelId="{5910C982-4F50-5A46-A29B-FC4E86465646}" type="sibTrans" cxnId="{7FF635C6-0A83-6048-BD45-28858DA850FE}">
      <dgm:prSet/>
      <dgm:spPr>
        <a:solidFill>
          <a:srgbClr val="6F9F9A"/>
        </a:solidFill>
      </dgm:spPr>
      <dgm:t>
        <a:bodyPr/>
        <a:lstStyle/>
        <a:p>
          <a:endParaRPr lang="en-US"/>
        </a:p>
      </dgm:t>
    </dgm:pt>
    <dgm:pt modelId="{72916BDB-9EC0-3D46-ACD2-8F31D4E1EB2F}">
      <dgm:prSet phldrT="[Text]"/>
      <dgm:spPr>
        <a:solidFill>
          <a:srgbClr val="00534C"/>
        </a:solidFill>
      </dgm:spPr>
      <dgm:t>
        <a:bodyPr/>
        <a:lstStyle/>
        <a:p>
          <a:r>
            <a:rPr lang="en-US" dirty="0"/>
            <a:t> </a:t>
          </a:r>
        </a:p>
      </dgm:t>
    </dgm:pt>
    <dgm:pt modelId="{AC090044-A111-BA4A-A553-25C215D0A4E9}" type="parTrans" cxnId="{58C190DA-ABE7-9F4F-8EFF-C1DB2D3A7F96}">
      <dgm:prSet/>
      <dgm:spPr/>
      <dgm:t>
        <a:bodyPr/>
        <a:lstStyle/>
        <a:p>
          <a:endParaRPr lang="en-US"/>
        </a:p>
      </dgm:t>
    </dgm:pt>
    <dgm:pt modelId="{2BC26D65-B530-354F-A2BA-AFA0DE1F430F}" type="sibTrans" cxnId="{58C190DA-ABE7-9F4F-8EFF-C1DB2D3A7F96}">
      <dgm:prSet/>
      <dgm:spPr>
        <a:solidFill>
          <a:srgbClr val="6F9F9A"/>
        </a:solidFill>
      </dgm:spPr>
      <dgm:t>
        <a:bodyPr/>
        <a:lstStyle/>
        <a:p>
          <a:endParaRPr lang="en-US"/>
        </a:p>
      </dgm:t>
    </dgm:pt>
    <dgm:pt modelId="{ABA96845-311E-AF4F-BA94-3001C523637C}" type="pres">
      <dgm:prSet presAssocID="{F1499A26-27D9-4240-8AD9-D1A19BEF9D51}" presName="composite" presStyleCnt="0">
        <dgm:presLayoutVars>
          <dgm:chMax val="3"/>
          <dgm:animLvl val="lvl"/>
          <dgm:resizeHandles val="exact"/>
        </dgm:presLayoutVars>
      </dgm:prSet>
      <dgm:spPr/>
    </dgm:pt>
    <dgm:pt modelId="{E3303D01-1D4C-F543-891C-198255A73A7B}" type="pres">
      <dgm:prSet presAssocID="{518DF893-66B2-B44C-BB65-3364275EE473}" presName="gear1" presStyleLbl="node1" presStyleIdx="0" presStyleCnt="3">
        <dgm:presLayoutVars>
          <dgm:chMax val="1"/>
          <dgm:bulletEnabled val="1"/>
        </dgm:presLayoutVars>
      </dgm:prSet>
      <dgm:spPr/>
      <dgm:t>
        <a:bodyPr/>
        <a:lstStyle/>
        <a:p>
          <a:endParaRPr lang="en-US"/>
        </a:p>
      </dgm:t>
    </dgm:pt>
    <dgm:pt modelId="{1823D305-66BD-4448-9D04-39BFC9AB5491}" type="pres">
      <dgm:prSet presAssocID="{518DF893-66B2-B44C-BB65-3364275EE473}" presName="gear1srcNode" presStyleLbl="node1" presStyleIdx="0" presStyleCnt="3"/>
      <dgm:spPr/>
      <dgm:t>
        <a:bodyPr/>
        <a:lstStyle/>
        <a:p>
          <a:endParaRPr lang="en-US"/>
        </a:p>
      </dgm:t>
    </dgm:pt>
    <dgm:pt modelId="{B59EB3DE-8FB4-8241-A2F3-6CFF1527A107}" type="pres">
      <dgm:prSet presAssocID="{518DF893-66B2-B44C-BB65-3364275EE473}" presName="gear1dstNode" presStyleLbl="node1" presStyleIdx="0" presStyleCnt="3"/>
      <dgm:spPr/>
      <dgm:t>
        <a:bodyPr/>
        <a:lstStyle/>
        <a:p>
          <a:endParaRPr lang="en-US"/>
        </a:p>
      </dgm:t>
    </dgm:pt>
    <dgm:pt modelId="{BA09A057-7403-9C49-964E-66B72624F61C}" type="pres">
      <dgm:prSet presAssocID="{7B1C7239-695C-2743-B166-64CB7B617B55}" presName="gear2" presStyleLbl="node1" presStyleIdx="1" presStyleCnt="3">
        <dgm:presLayoutVars>
          <dgm:chMax val="1"/>
          <dgm:bulletEnabled val="1"/>
        </dgm:presLayoutVars>
      </dgm:prSet>
      <dgm:spPr/>
      <dgm:t>
        <a:bodyPr/>
        <a:lstStyle/>
        <a:p>
          <a:endParaRPr lang="en-US"/>
        </a:p>
      </dgm:t>
    </dgm:pt>
    <dgm:pt modelId="{899B2BD0-E0F8-D64B-9E55-52C534F0F289}" type="pres">
      <dgm:prSet presAssocID="{7B1C7239-695C-2743-B166-64CB7B617B55}" presName="gear2srcNode" presStyleLbl="node1" presStyleIdx="1" presStyleCnt="3"/>
      <dgm:spPr/>
      <dgm:t>
        <a:bodyPr/>
        <a:lstStyle/>
        <a:p>
          <a:endParaRPr lang="en-US"/>
        </a:p>
      </dgm:t>
    </dgm:pt>
    <dgm:pt modelId="{4DC4EC68-E2B0-9B4B-848B-CE7788828311}" type="pres">
      <dgm:prSet presAssocID="{7B1C7239-695C-2743-B166-64CB7B617B55}" presName="gear2dstNode" presStyleLbl="node1" presStyleIdx="1" presStyleCnt="3"/>
      <dgm:spPr/>
      <dgm:t>
        <a:bodyPr/>
        <a:lstStyle/>
        <a:p>
          <a:endParaRPr lang="en-US"/>
        </a:p>
      </dgm:t>
    </dgm:pt>
    <dgm:pt modelId="{A2E27BD6-94CF-4043-907E-19A4E384F2DD}" type="pres">
      <dgm:prSet presAssocID="{72916BDB-9EC0-3D46-ACD2-8F31D4E1EB2F}" presName="gear3" presStyleLbl="node1" presStyleIdx="2" presStyleCnt="3"/>
      <dgm:spPr/>
      <dgm:t>
        <a:bodyPr/>
        <a:lstStyle/>
        <a:p>
          <a:endParaRPr lang="en-US"/>
        </a:p>
      </dgm:t>
    </dgm:pt>
    <dgm:pt modelId="{1BFE1CCF-6608-C141-A54D-EB4773F3187E}" type="pres">
      <dgm:prSet presAssocID="{72916BDB-9EC0-3D46-ACD2-8F31D4E1EB2F}" presName="gear3tx" presStyleLbl="node1" presStyleIdx="2" presStyleCnt="3">
        <dgm:presLayoutVars>
          <dgm:chMax val="1"/>
          <dgm:bulletEnabled val="1"/>
        </dgm:presLayoutVars>
      </dgm:prSet>
      <dgm:spPr/>
      <dgm:t>
        <a:bodyPr/>
        <a:lstStyle/>
        <a:p>
          <a:endParaRPr lang="en-US"/>
        </a:p>
      </dgm:t>
    </dgm:pt>
    <dgm:pt modelId="{85C6708A-1F3F-ED44-9EAF-CC62B9FA2FFB}" type="pres">
      <dgm:prSet presAssocID="{72916BDB-9EC0-3D46-ACD2-8F31D4E1EB2F}" presName="gear3srcNode" presStyleLbl="node1" presStyleIdx="2" presStyleCnt="3"/>
      <dgm:spPr/>
      <dgm:t>
        <a:bodyPr/>
        <a:lstStyle/>
        <a:p>
          <a:endParaRPr lang="en-US"/>
        </a:p>
      </dgm:t>
    </dgm:pt>
    <dgm:pt modelId="{9FD1289E-1D01-9546-B3F0-1AABCE970F56}" type="pres">
      <dgm:prSet presAssocID="{72916BDB-9EC0-3D46-ACD2-8F31D4E1EB2F}" presName="gear3dstNode" presStyleLbl="node1" presStyleIdx="2" presStyleCnt="3"/>
      <dgm:spPr/>
      <dgm:t>
        <a:bodyPr/>
        <a:lstStyle/>
        <a:p>
          <a:endParaRPr lang="en-US"/>
        </a:p>
      </dgm:t>
    </dgm:pt>
    <dgm:pt modelId="{73F5E635-C0C3-4546-AF32-E05708B8D8E3}" type="pres">
      <dgm:prSet presAssocID="{0673D7BF-F39A-4247-BD39-C38546613712}" presName="connector1" presStyleLbl="sibTrans2D1" presStyleIdx="0" presStyleCnt="3"/>
      <dgm:spPr/>
      <dgm:t>
        <a:bodyPr/>
        <a:lstStyle/>
        <a:p>
          <a:endParaRPr lang="en-US"/>
        </a:p>
      </dgm:t>
    </dgm:pt>
    <dgm:pt modelId="{396A0285-D367-DE44-A27A-31B7D4F49CC7}" type="pres">
      <dgm:prSet presAssocID="{5910C982-4F50-5A46-A29B-FC4E86465646}" presName="connector2" presStyleLbl="sibTrans2D1" presStyleIdx="1" presStyleCnt="3"/>
      <dgm:spPr/>
      <dgm:t>
        <a:bodyPr/>
        <a:lstStyle/>
        <a:p>
          <a:endParaRPr lang="en-US"/>
        </a:p>
      </dgm:t>
    </dgm:pt>
    <dgm:pt modelId="{32C6AFA4-2F88-4E4E-9EAE-231D5FC3156C}" type="pres">
      <dgm:prSet presAssocID="{2BC26D65-B530-354F-A2BA-AFA0DE1F430F}" presName="connector3" presStyleLbl="sibTrans2D1" presStyleIdx="2" presStyleCnt="3"/>
      <dgm:spPr/>
      <dgm:t>
        <a:bodyPr/>
        <a:lstStyle/>
        <a:p>
          <a:endParaRPr lang="en-US"/>
        </a:p>
      </dgm:t>
    </dgm:pt>
  </dgm:ptLst>
  <dgm:cxnLst>
    <dgm:cxn modelId="{3ED325C7-A1F0-9548-823C-D3EFB79DCE05}" type="presOf" srcId="{7B1C7239-695C-2743-B166-64CB7B617B55}" destId="{899B2BD0-E0F8-D64B-9E55-52C534F0F289}" srcOrd="1" destOrd="0" presId="urn:microsoft.com/office/officeart/2005/8/layout/gear1"/>
    <dgm:cxn modelId="{2F953D21-E2FC-D645-A197-2E87DDC2C2AF}" type="presOf" srcId="{F1499A26-27D9-4240-8AD9-D1A19BEF9D51}" destId="{ABA96845-311E-AF4F-BA94-3001C523637C}" srcOrd="0" destOrd="0" presId="urn:microsoft.com/office/officeart/2005/8/layout/gear1"/>
    <dgm:cxn modelId="{B8ED6459-5EA8-3641-A42A-DB3CF49852E2}" type="presOf" srcId="{0673D7BF-F39A-4247-BD39-C38546613712}" destId="{73F5E635-C0C3-4546-AF32-E05708B8D8E3}" srcOrd="0" destOrd="0" presId="urn:microsoft.com/office/officeart/2005/8/layout/gear1"/>
    <dgm:cxn modelId="{3DF9D970-CADB-F540-B4DD-CF654CD0F030}" srcId="{F1499A26-27D9-4240-8AD9-D1A19BEF9D51}" destId="{518DF893-66B2-B44C-BB65-3364275EE473}" srcOrd="0" destOrd="0" parTransId="{87F8CCA5-6939-F846-97B4-3A791428E15F}" sibTransId="{0673D7BF-F39A-4247-BD39-C38546613712}"/>
    <dgm:cxn modelId="{CC27D79D-3FC0-0842-9367-1E5D9A8469FE}" type="presOf" srcId="{5910C982-4F50-5A46-A29B-FC4E86465646}" destId="{396A0285-D367-DE44-A27A-31B7D4F49CC7}" srcOrd="0" destOrd="0" presId="urn:microsoft.com/office/officeart/2005/8/layout/gear1"/>
    <dgm:cxn modelId="{7FF635C6-0A83-6048-BD45-28858DA850FE}" srcId="{F1499A26-27D9-4240-8AD9-D1A19BEF9D51}" destId="{7B1C7239-695C-2743-B166-64CB7B617B55}" srcOrd="1" destOrd="0" parTransId="{E6C69957-2D3D-7942-8F3A-EC340B795F52}" sibTransId="{5910C982-4F50-5A46-A29B-FC4E86465646}"/>
    <dgm:cxn modelId="{0041C9CC-DB1D-5845-BEA7-49CD94496D71}" type="presOf" srcId="{72916BDB-9EC0-3D46-ACD2-8F31D4E1EB2F}" destId="{9FD1289E-1D01-9546-B3F0-1AABCE970F56}" srcOrd="3" destOrd="0" presId="urn:microsoft.com/office/officeart/2005/8/layout/gear1"/>
    <dgm:cxn modelId="{809D3CEB-AD0D-D54E-B22D-2B53F5E04891}" type="presOf" srcId="{7B1C7239-695C-2743-B166-64CB7B617B55}" destId="{4DC4EC68-E2B0-9B4B-848B-CE7788828311}" srcOrd="2" destOrd="0" presId="urn:microsoft.com/office/officeart/2005/8/layout/gear1"/>
    <dgm:cxn modelId="{608254B9-C8EF-1B41-A011-40B03AA3964D}" type="presOf" srcId="{72916BDB-9EC0-3D46-ACD2-8F31D4E1EB2F}" destId="{85C6708A-1F3F-ED44-9EAF-CC62B9FA2FFB}" srcOrd="2" destOrd="0" presId="urn:microsoft.com/office/officeart/2005/8/layout/gear1"/>
    <dgm:cxn modelId="{3943C838-A174-E345-889B-47DF86323EF4}" type="presOf" srcId="{72916BDB-9EC0-3D46-ACD2-8F31D4E1EB2F}" destId="{1BFE1CCF-6608-C141-A54D-EB4773F3187E}" srcOrd="1" destOrd="0" presId="urn:microsoft.com/office/officeart/2005/8/layout/gear1"/>
    <dgm:cxn modelId="{31B22E94-4EAF-BE44-8337-4B4CB4BF30E1}" type="presOf" srcId="{7B1C7239-695C-2743-B166-64CB7B617B55}" destId="{BA09A057-7403-9C49-964E-66B72624F61C}" srcOrd="0" destOrd="0" presId="urn:microsoft.com/office/officeart/2005/8/layout/gear1"/>
    <dgm:cxn modelId="{C37801D3-B3E4-5B48-98A0-B00495D46688}" type="presOf" srcId="{518DF893-66B2-B44C-BB65-3364275EE473}" destId="{B59EB3DE-8FB4-8241-A2F3-6CFF1527A107}" srcOrd="2" destOrd="0" presId="urn:microsoft.com/office/officeart/2005/8/layout/gear1"/>
    <dgm:cxn modelId="{3FF96D14-2FE1-4D46-A972-9C9E728B24AA}" type="presOf" srcId="{2BC26D65-B530-354F-A2BA-AFA0DE1F430F}" destId="{32C6AFA4-2F88-4E4E-9EAE-231D5FC3156C}" srcOrd="0" destOrd="0" presId="urn:microsoft.com/office/officeart/2005/8/layout/gear1"/>
    <dgm:cxn modelId="{920C7A9A-57A9-2049-91CC-178BB6BDF147}" type="presOf" srcId="{518DF893-66B2-B44C-BB65-3364275EE473}" destId="{E3303D01-1D4C-F543-891C-198255A73A7B}" srcOrd="0" destOrd="0" presId="urn:microsoft.com/office/officeart/2005/8/layout/gear1"/>
    <dgm:cxn modelId="{321592AE-80E1-6E4D-9484-95264890C155}" type="presOf" srcId="{518DF893-66B2-B44C-BB65-3364275EE473}" destId="{1823D305-66BD-4448-9D04-39BFC9AB5491}" srcOrd="1" destOrd="0" presId="urn:microsoft.com/office/officeart/2005/8/layout/gear1"/>
    <dgm:cxn modelId="{58C190DA-ABE7-9F4F-8EFF-C1DB2D3A7F96}" srcId="{F1499A26-27D9-4240-8AD9-D1A19BEF9D51}" destId="{72916BDB-9EC0-3D46-ACD2-8F31D4E1EB2F}" srcOrd="2" destOrd="0" parTransId="{AC090044-A111-BA4A-A553-25C215D0A4E9}" sibTransId="{2BC26D65-B530-354F-A2BA-AFA0DE1F430F}"/>
    <dgm:cxn modelId="{8E4F69A9-E665-D94C-8FEE-8FEFA9B51598}" type="presOf" srcId="{72916BDB-9EC0-3D46-ACD2-8F31D4E1EB2F}" destId="{A2E27BD6-94CF-4043-907E-19A4E384F2DD}" srcOrd="0" destOrd="0" presId="urn:microsoft.com/office/officeart/2005/8/layout/gear1"/>
    <dgm:cxn modelId="{94E4F3F2-548D-BC4D-B7F3-E16C9DEC56CA}" type="presParOf" srcId="{ABA96845-311E-AF4F-BA94-3001C523637C}" destId="{E3303D01-1D4C-F543-891C-198255A73A7B}" srcOrd="0" destOrd="0" presId="urn:microsoft.com/office/officeart/2005/8/layout/gear1"/>
    <dgm:cxn modelId="{980F5A4E-AE0E-9A4B-9B04-C2A4368343FE}" type="presParOf" srcId="{ABA96845-311E-AF4F-BA94-3001C523637C}" destId="{1823D305-66BD-4448-9D04-39BFC9AB5491}" srcOrd="1" destOrd="0" presId="urn:microsoft.com/office/officeart/2005/8/layout/gear1"/>
    <dgm:cxn modelId="{B53AA88F-63C1-4D4F-B271-02569A83E59F}" type="presParOf" srcId="{ABA96845-311E-AF4F-BA94-3001C523637C}" destId="{B59EB3DE-8FB4-8241-A2F3-6CFF1527A107}" srcOrd="2" destOrd="0" presId="urn:microsoft.com/office/officeart/2005/8/layout/gear1"/>
    <dgm:cxn modelId="{E68A43D9-D37D-8446-8E95-A884FEF151A3}" type="presParOf" srcId="{ABA96845-311E-AF4F-BA94-3001C523637C}" destId="{BA09A057-7403-9C49-964E-66B72624F61C}" srcOrd="3" destOrd="0" presId="urn:microsoft.com/office/officeart/2005/8/layout/gear1"/>
    <dgm:cxn modelId="{CF97B4F8-ACED-FD46-8935-213A1A87F1E7}" type="presParOf" srcId="{ABA96845-311E-AF4F-BA94-3001C523637C}" destId="{899B2BD0-E0F8-D64B-9E55-52C534F0F289}" srcOrd="4" destOrd="0" presId="urn:microsoft.com/office/officeart/2005/8/layout/gear1"/>
    <dgm:cxn modelId="{0860C9E1-4076-2146-8FEE-B73C7EB48F9A}" type="presParOf" srcId="{ABA96845-311E-AF4F-BA94-3001C523637C}" destId="{4DC4EC68-E2B0-9B4B-848B-CE7788828311}" srcOrd="5" destOrd="0" presId="urn:microsoft.com/office/officeart/2005/8/layout/gear1"/>
    <dgm:cxn modelId="{6EC7C2BA-B92C-C24B-9B7B-77831E7427DE}" type="presParOf" srcId="{ABA96845-311E-AF4F-BA94-3001C523637C}" destId="{A2E27BD6-94CF-4043-907E-19A4E384F2DD}" srcOrd="6" destOrd="0" presId="urn:microsoft.com/office/officeart/2005/8/layout/gear1"/>
    <dgm:cxn modelId="{9565EBB8-8FB8-F743-A750-68BBC9EF22DF}" type="presParOf" srcId="{ABA96845-311E-AF4F-BA94-3001C523637C}" destId="{1BFE1CCF-6608-C141-A54D-EB4773F3187E}" srcOrd="7" destOrd="0" presId="urn:microsoft.com/office/officeart/2005/8/layout/gear1"/>
    <dgm:cxn modelId="{B0286268-F7AF-F44C-8DF1-DA5752A041C3}" type="presParOf" srcId="{ABA96845-311E-AF4F-BA94-3001C523637C}" destId="{85C6708A-1F3F-ED44-9EAF-CC62B9FA2FFB}" srcOrd="8" destOrd="0" presId="urn:microsoft.com/office/officeart/2005/8/layout/gear1"/>
    <dgm:cxn modelId="{40EEDAC3-E3DB-9745-8B4A-699CC4CDB1AE}" type="presParOf" srcId="{ABA96845-311E-AF4F-BA94-3001C523637C}" destId="{9FD1289E-1D01-9546-B3F0-1AABCE970F56}" srcOrd="9" destOrd="0" presId="urn:microsoft.com/office/officeart/2005/8/layout/gear1"/>
    <dgm:cxn modelId="{78353EA7-2CF6-7E4B-8408-7FC3107A4ADD}" type="presParOf" srcId="{ABA96845-311E-AF4F-BA94-3001C523637C}" destId="{73F5E635-C0C3-4546-AF32-E05708B8D8E3}" srcOrd="10" destOrd="0" presId="urn:microsoft.com/office/officeart/2005/8/layout/gear1"/>
    <dgm:cxn modelId="{3C901922-7ECF-4C4B-A7DB-414B3067EF44}" type="presParOf" srcId="{ABA96845-311E-AF4F-BA94-3001C523637C}" destId="{396A0285-D367-DE44-A27A-31B7D4F49CC7}" srcOrd="11" destOrd="0" presId="urn:microsoft.com/office/officeart/2005/8/layout/gear1"/>
    <dgm:cxn modelId="{832A0339-783A-864B-9275-BA8CE39A24F1}" type="presParOf" srcId="{ABA96845-311E-AF4F-BA94-3001C523637C}" destId="{32C6AFA4-2F88-4E4E-9EAE-231D5FC3156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03D01-1D4C-F543-891C-198255A73A7B}">
      <dsp:nvSpPr>
        <dsp:cNvPr id="0" name=""/>
        <dsp:cNvSpPr/>
      </dsp:nvSpPr>
      <dsp:spPr>
        <a:xfrm>
          <a:off x="457200" y="342900"/>
          <a:ext cx="419100" cy="419100"/>
        </a:xfrm>
        <a:prstGeom prst="gear9">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a:off x="541458" y="441072"/>
        <a:ext cx="250584" cy="215426"/>
      </dsp:txXfrm>
    </dsp:sp>
    <dsp:sp modelId="{BA09A057-7403-9C49-964E-66B72624F61C}">
      <dsp:nvSpPr>
        <dsp:cNvPr id="0" name=""/>
        <dsp:cNvSpPr/>
      </dsp:nvSpPr>
      <dsp:spPr>
        <a:xfrm>
          <a:off x="213360" y="243840"/>
          <a:ext cx="304800" cy="304800"/>
        </a:xfrm>
        <a:prstGeom prst="gear6">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a:off x="290094" y="321038"/>
        <a:ext cx="151332" cy="150404"/>
      </dsp:txXfrm>
    </dsp:sp>
    <dsp:sp modelId="{A2E27BD6-94CF-4043-907E-19A4E384F2DD}">
      <dsp:nvSpPr>
        <dsp:cNvPr id="0" name=""/>
        <dsp:cNvSpPr/>
      </dsp:nvSpPr>
      <dsp:spPr>
        <a:xfrm rot="20700000">
          <a:off x="384079" y="33559"/>
          <a:ext cx="298641" cy="298641"/>
        </a:xfrm>
        <a:prstGeom prst="gear6">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rot="-20700000">
        <a:off x="449580" y="99060"/>
        <a:ext cx="167640" cy="167640"/>
      </dsp:txXfrm>
    </dsp:sp>
    <dsp:sp modelId="{73F5E635-C0C3-4546-AF32-E05708B8D8E3}">
      <dsp:nvSpPr>
        <dsp:cNvPr id="0" name=""/>
        <dsp:cNvSpPr/>
      </dsp:nvSpPr>
      <dsp:spPr>
        <a:xfrm>
          <a:off x="396888" y="293172"/>
          <a:ext cx="536448" cy="536448"/>
        </a:xfrm>
        <a:prstGeom prst="circularArrow">
          <a:avLst>
            <a:gd name="adj1" fmla="val 4687"/>
            <a:gd name="adj2" fmla="val 299029"/>
            <a:gd name="adj3" fmla="val 2245134"/>
            <a:gd name="adj4" fmla="val 16684161"/>
            <a:gd name="adj5" fmla="val 5469"/>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6A0285-D367-DE44-A27A-31B7D4F49CC7}">
      <dsp:nvSpPr>
        <dsp:cNvPr id="0" name=""/>
        <dsp:cNvSpPr/>
      </dsp:nvSpPr>
      <dsp:spPr>
        <a:xfrm>
          <a:off x="159380" y="191129"/>
          <a:ext cx="389763" cy="389763"/>
        </a:xfrm>
        <a:prstGeom prst="leftCircularArrow">
          <a:avLst>
            <a:gd name="adj1" fmla="val 6452"/>
            <a:gd name="adj2" fmla="val 429999"/>
            <a:gd name="adj3" fmla="val 10489124"/>
            <a:gd name="adj4" fmla="val 14837806"/>
            <a:gd name="adj5" fmla="val 7527"/>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C6AFA4-2F88-4E4E-9EAE-231D5FC3156C}">
      <dsp:nvSpPr>
        <dsp:cNvPr id="0" name=""/>
        <dsp:cNvSpPr/>
      </dsp:nvSpPr>
      <dsp:spPr>
        <a:xfrm>
          <a:off x="315000" y="-17124"/>
          <a:ext cx="420243" cy="420243"/>
        </a:xfrm>
        <a:prstGeom prst="circularArrow">
          <a:avLst>
            <a:gd name="adj1" fmla="val 5984"/>
            <a:gd name="adj2" fmla="val 394124"/>
            <a:gd name="adj3" fmla="val 13313824"/>
            <a:gd name="adj4" fmla="val 10508221"/>
            <a:gd name="adj5" fmla="val 6981"/>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1"/>
          <p:cNvSpPr>
            <a:spLocks noChangeArrowheads="1"/>
          </p:cNvSpPr>
          <p:nvPr/>
        </p:nvSpPr>
        <p:spPr bwMode="auto">
          <a:xfrm>
            <a:off x="6384088" y="8935659"/>
            <a:ext cx="337405" cy="228380"/>
          </a:xfrm>
          <a:prstGeom prst="rect">
            <a:avLst/>
          </a:prstGeom>
          <a:noFill/>
          <a:ln w="9525">
            <a:noFill/>
            <a:miter lim="800000"/>
            <a:headEnd/>
            <a:tailEnd/>
          </a:ln>
          <a:effectLst/>
        </p:spPr>
        <p:txBody>
          <a:bodyPr wrap="none" lIns="88219" tIns="44109" rIns="88219" bIns="44109">
            <a:spAutoFit/>
          </a:bodyPr>
          <a:lstStyle/>
          <a:p>
            <a:pPr defTabSz="901633" eaLnBrk="0" hangingPunct="0">
              <a:lnSpc>
                <a:spcPct val="90000"/>
              </a:lnSpc>
              <a:spcBef>
                <a:spcPct val="0"/>
              </a:spcBef>
            </a:pPr>
            <a:fld id="{8E959640-3EC2-45B7-8FBE-5A952E3B3D55}" type="slidenum">
              <a:rPr lang="en-US" sz="1000"/>
              <a:pPr defTabSz="901633" eaLnBrk="0" hangingPunct="0">
                <a:lnSpc>
                  <a:spcPct val="90000"/>
                </a:lnSpc>
                <a:spcBef>
                  <a:spcPct val="0"/>
                </a:spcBef>
              </a:pPr>
              <a:t>‹#›</a:t>
            </a:fld>
            <a:endParaRPr lang="en-US" sz="1000"/>
          </a:p>
        </p:txBody>
      </p:sp>
      <p:sp>
        <p:nvSpPr>
          <p:cNvPr id="6" name="Line 22"/>
          <p:cNvSpPr>
            <a:spLocks noChangeShapeType="1"/>
          </p:cNvSpPr>
          <p:nvPr/>
        </p:nvSpPr>
        <p:spPr bwMode="auto">
          <a:xfrm flipH="1">
            <a:off x="226448" y="8817812"/>
            <a:ext cx="6415978" cy="0"/>
          </a:xfrm>
          <a:prstGeom prst="line">
            <a:avLst/>
          </a:prstGeom>
          <a:noFill/>
          <a:ln w="6350">
            <a:solidFill>
              <a:schemeClr val="tx1"/>
            </a:solidFill>
            <a:round/>
            <a:headEnd/>
            <a:tailEnd/>
          </a:ln>
          <a:effectLst/>
        </p:spPr>
        <p:txBody>
          <a:bodyPr wrap="none" lIns="91434" tIns="45717" rIns="91434" bIns="45717" anchor="ctr">
            <a:spAutoFit/>
          </a:bodyPr>
          <a:lstStyle/>
          <a:p>
            <a:endParaRPr lang="en-US"/>
          </a:p>
        </p:txBody>
      </p:sp>
      <p:pic>
        <p:nvPicPr>
          <p:cNvPr id="7" name="Picture 23" descr="SEI_CMU_1Line_Blk"/>
          <p:cNvPicPr>
            <a:picLocks noChangeAspect="1" noChangeArrowheads="1"/>
          </p:cNvPicPr>
          <p:nvPr/>
        </p:nvPicPr>
        <p:blipFill>
          <a:blip r:embed="rId2" cstate="print"/>
          <a:srcRect/>
          <a:stretch>
            <a:fillRect/>
          </a:stretch>
        </p:blipFill>
        <p:spPr bwMode="auto">
          <a:xfrm>
            <a:off x="257898" y="8916017"/>
            <a:ext cx="3692333" cy="229144"/>
          </a:xfrm>
          <a:prstGeom prst="rect">
            <a:avLst/>
          </a:prstGeom>
          <a:noFill/>
        </p:spPr>
      </p:pic>
    </p:spTree>
    <p:extLst>
      <p:ext uri="{BB962C8B-B14F-4D97-AF65-F5344CB8AC3E}">
        <p14:creationId xmlns:p14="http://schemas.microsoft.com/office/powerpoint/2010/main" val="320660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34078" y="4416429"/>
            <a:ext cx="5142244" cy="4181463"/>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p>
            <a:pPr lvl="0"/>
            <a:r>
              <a:rPr lang="en-US"/>
              <a:t>Click to edit Master text styles</a:t>
            </a:r>
          </a:p>
        </p:txBody>
      </p:sp>
      <p:sp>
        <p:nvSpPr>
          <p:cNvPr id="10" name="Rectangle 21"/>
          <p:cNvSpPr>
            <a:spLocks noChangeArrowheads="1"/>
          </p:cNvSpPr>
          <p:nvPr/>
        </p:nvSpPr>
        <p:spPr bwMode="auto">
          <a:xfrm>
            <a:off x="6384088" y="8935659"/>
            <a:ext cx="337405" cy="228380"/>
          </a:xfrm>
          <a:prstGeom prst="rect">
            <a:avLst/>
          </a:prstGeom>
          <a:noFill/>
          <a:ln w="9525">
            <a:noFill/>
            <a:miter lim="800000"/>
            <a:headEnd/>
            <a:tailEnd/>
          </a:ln>
          <a:effectLst/>
        </p:spPr>
        <p:txBody>
          <a:bodyPr wrap="none" lIns="88219" tIns="44109" rIns="88219" bIns="44109">
            <a:spAutoFit/>
          </a:bodyPr>
          <a:lstStyle/>
          <a:p>
            <a:pPr defTabSz="901633" eaLnBrk="0" hangingPunct="0">
              <a:lnSpc>
                <a:spcPct val="90000"/>
              </a:lnSpc>
              <a:spcBef>
                <a:spcPct val="0"/>
              </a:spcBef>
            </a:pPr>
            <a:fld id="{8E959640-3EC2-45B7-8FBE-5A952E3B3D55}" type="slidenum">
              <a:rPr lang="en-US" sz="1000"/>
              <a:pPr defTabSz="901633" eaLnBrk="0" hangingPunct="0">
                <a:lnSpc>
                  <a:spcPct val="90000"/>
                </a:lnSpc>
                <a:spcBef>
                  <a:spcPct val="0"/>
                </a:spcBef>
              </a:pPr>
              <a:t>‹#›</a:t>
            </a:fld>
            <a:endParaRPr lang="en-US" sz="1000"/>
          </a:p>
        </p:txBody>
      </p:sp>
      <p:sp>
        <p:nvSpPr>
          <p:cNvPr id="11" name="Line 22"/>
          <p:cNvSpPr>
            <a:spLocks noChangeShapeType="1"/>
          </p:cNvSpPr>
          <p:nvPr/>
        </p:nvSpPr>
        <p:spPr bwMode="auto">
          <a:xfrm flipH="1">
            <a:off x="226448" y="8817812"/>
            <a:ext cx="6415978" cy="0"/>
          </a:xfrm>
          <a:prstGeom prst="line">
            <a:avLst/>
          </a:prstGeom>
          <a:noFill/>
          <a:ln w="6350">
            <a:solidFill>
              <a:schemeClr val="tx1"/>
            </a:solidFill>
            <a:round/>
            <a:headEnd/>
            <a:tailEnd/>
          </a:ln>
          <a:effectLst/>
        </p:spPr>
        <p:txBody>
          <a:bodyPr wrap="none" lIns="91434" tIns="45717" rIns="91434" bIns="45717" anchor="ctr">
            <a:spAutoFit/>
          </a:bodyPr>
          <a:lstStyle/>
          <a:p>
            <a:endParaRPr lang="en-US"/>
          </a:p>
        </p:txBody>
      </p:sp>
      <p:pic>
        <p:nvPicPr>
          <p:cNvPr id="12" name="Picture 23" descr="SEI_CMU_1Line_Blk"/>
          <p:cNvPicPr>
            <a:picLocks noChangeAspect="1" noChangeArrowheads="1"/>
          </p:cNvPicPr>
          <p:nvPr/>
        </p:nvPicPr>
        <p:blipFill>
          <a:blip r:embed="rId2" cstate="print"/>
          <a:srcRect/>
          <a:stretch>
            <a:fillRect/>
          </a:stretch>
        </p:blipFill>
        <p:spPr bwMode="auto">
          <a:xfrm>
            <a:off x="257898" y="8916017"/>
            <a:ext cx="3692333" cy="229144"/>
          </a:xfrm>
          <a:prstGeom prst="rect">
            <a:avLst/>
          </a:prstGeom>
          <a:noFill/>
        </p:spPr>
      </p:pic>
    </p:spTree>
    <p:extLst>
      <p:ext uri="{BB962C8B-B14F-4D97-AF65-F5344CB8AC3E}">
        <p14:creationId xmlns:p14="http://schemas.microsoft.com/office/powerpoint/2010/main" val="408701845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3"/>
          <p:cNvSpPr txBox="1">
            <a:spLocks noGrp="1" noChangeArrowheads="1"/>
          </p:cNvSpPr>
          <p:nvPr>
            <p:ph type="body" idx="1"/>
          </p:nvPr>
        </p:nvSpPr>
        <p:spPr/>
        <p:txBody>
          <a:bodyPr>
            <a:normAutofit/>
          </a:bodyPr>
          <a:lstStyle/>
          <a:p>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00522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a:latin typeface="Arial" pitchFamily="-108" charset="0"/>
              <a:ea typeface="ＭＳ Ｐゴシック" pitchFamily="-108" charset="-128"/>
            </a:endParaRPr>
          </a:p>
        </p:txBody>
      </p:sp>
    </p:spTree>
    <p:extLst>
      <p:ext uri="{BB962C8B-B14F-4D97-AF65-F5344CB8AC3E}">
        <p14:creationId xmlns:p14="http://schemas.microsoft.com/office/powerpoint/2010/main" val="2756079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6293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8608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910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8085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97781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3"/>
          <p:cNvSpPr txBox="1">
            <a:spLocks noGrp="1" noChangeArrowheads="1"/>
          </p:cNvSpPr>
          <p:nvPr>
            <p:ph type="body" idx="1"/>
          </p:nvPr>
        </p:nvSpPr>
        <p:spPr/>
        <p:txBody>
          <a:bodyPr>
            <a:normAutofit/>
          </a:bodyPr>
          <a:lstStyle/>
          <a:p>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77978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63985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43127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09130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49828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2959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0817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3"/>
          <p:cNvSpPr txBox="1">
            <a:spLocks noGrp="1" noChangeArrowheads="1"/>
          </p:cNvSpPr>
          <p:nvPr>
            <p:ph type="body" idx="1"/>
          </p:nvPr>
        </p:nvSpPr>
        <p:spPr/>
        <p:txBody>
          <a:bodyPr>
            <a:normAutofit/>
          </a:bodyPr>
          <a:lstStyle/>
          <a:p>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16049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0413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3"/>
          <p:cNvSpPr txBox="1">
            <a:spLocks noGrp="1" noChangeArrowheads="1"/>
          </p:cNvSpPr>
          <p:nvPr>
            <p:ph type="body" idx="1"/>
          </p:nvPr>
        </p:nvSpPr>
        <p:spPr/>
        <p:txBody>
          <a:bodyPr>
            <a:normAutofit/>
          </a:bodyPr>
          <a:lstStyle/>
          <a:p>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540103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8489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34091" y="4413826"/>
            <a:ext cx="5142218" cy="4184363"/>
          </a:xfrm>
          <a:noFill/>
          <a:ln/>
        </p:spPr>
        <p:txBody>
          <a:bodyPr lIns="86037" tIns="41424" rIns="86037" bIns="41424"/>
          <a:lstStyle/>
          <a:p>
            <a:pPr eaLnBrk="1" hangingPunct="1">
              <a:tabLst/>
            </a:pPr>
            <a:endParaRPr lang="en-US" dirty="0">
              <a:latin typeface="Arial" pitchFamily="-108" charset="0"/>
              <a:ea typeface="ＭＳ Ｐゴシック" pitchFamily="-108" charset="-128"/>
            </a:endParaRPr>
          </a:p>
        </p:txBody>
      </p:sp>
    </p:spTree>
    <p:extLst>
      <p:ext uri="{BB962C8B-B14F-4D97-AF65-F5344CB8AC3E}">
        <p14:creationId xmlns:p14="http://schemas.microsoft.com/office/powerpoint/2010/main" val="1542777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Rot="1" noChangeAspect="1" noChangeArrowheads="1" noTextEdit="1"/>
          </p:cNvSpPr>
          <p:nvPr>
            <p:ph type="sldImg"/>
          </p:nvPr>
        </p:nvSpPr>
        <p:spPr>
          <a:xfrm>
            <a:off x="1181100" y="698500"/>
            <a:ext cx="4648200" cy="3486150"/>
          </a:xfrm>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039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029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3"/>
          <p:cNvSpPr txBox="1">
            <a:spLocks noGrp="1" noChangeArrowheads="1"/>
          </p:cNvSpPr>
          <p:nvPr>
            <p:ph type="body" idx="1"/>
          </p:nvPr>
        </p:nvSpPr>
        <p:spPr/>
        <p:txBody>
          <a:bodyPr>
            <a:normAutofit/>
          </a:bodyPr>
          <a:lstStyle/>
          <a:p>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27380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normAutofit/>
          </a:bodyPr>
          <a:lstStyle/>
          <a:p>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5274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137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4582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4318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a:latin typeface="Arial" pitchFamily="-108" charset="0"/>
              <a:ea typeface="ＭＳ Ｐゴシック" pitchFamily="-108" charset="-128"/>
            </a:endParaRPr>
          </a:p>
        </p:txBody>
      </p:sp>
    </p:spTree>
    <p:extLst>
      <p:ext uri="{BB962C8B-B14F-4D97-AF65-F5344CB8AC3E}">
        <p14:creationId xmlns:p14="http://schemas.microsoft.com/office/powerpoint/2010/main" val="171191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6094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p:spTree>
      <p:nvGrpSpPr>
        <p:cNvPr id="1" name=""/>
        <p:cNvGrpSpPr/>
        <p:nvPr/>
      </p:nvGrpSpPr>
      <p:grpSpPr>
        <a:xfrm>
          <a:off x="0" y="0"/>
          <a:ext cx="0" cy="0"/>
          <a:chOff x="0" y="0"/>
          <a:chExt cx="0" cy="0"/>
        </a:xfrm>
      </p:grpSpPr>
      <p:pic>
        <p:nvPicPr>
          <p:cNvPr id="5" name="Picture 4" descr="SGMM_Powerpoin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113"/>
            <a:ext cx="9144000" cy="6928113"/>
          </a:xfrm>
          <a:prstGeom prst="rect">
            <a:avLst/>
          </a:prstGeom>
        </p:spPr>
      </p:pic>
      <p:sp>
        <p:nvSpPr>
          <p:cNvPr id="10" name="Content Placeholder 9"/>
          <p:cNvSpPr>
            <a:spLocks noGrp="1"/>
          </p:cNvSpPr>
          <p:nvPr>
            <p:ph sz="quarter" idx="10"/>
          </p:nvPr>
        </p:nvSpPr>
        <p:spPr>
          <a:xfrm>
            <a:off x="4572000" y="2438400"/>
            <a:ext cx="4038600" cy="1219200"/>
          </a:xfrm>
        </p:spPr>
        <p:txBody>
          <a:bodyPr/>
          <a:lstStyle>
            <a:lvl1pPr marL="0" marR="0" indent="0" algn="l" defTabSz="914400" rtl="0" eaLnBrk="1" fontAlgn="base" latinLnBrk="0" hangingPunct="1">
              <a:lnSpc>
                <a:spcPct val="95000"/>
              </a:lnSpc>
              <a:spcBef>
                <a:spcPts val="0"/>
              </a:spcBef>
              <a:spcAft>
                <a:spcPts val="0"/>
              </a:spcAft>
              <a:buClrTx/>
              <a:buSzPct val="70000"/>
              <a:buFontTx/>
              <a:buNone/>
              <a:tabLst/>
              <a:defRPr sz="2000" b="0" i="0">
                <a:latin typeface="Gill Sans Light"/>
                <a:cs typeface="Gill Sans Light"/>
              </a:defRPr>
            </a:lvl1pPr>
            <a:lvl2pPr marL="114300" indent="0">
              <a:buNone/>
              <a:defRPr/>
            </a:lvl2pPr>
            <a:lvl3pPr marL="398463" indent="0">
              <a:buNone/>
              <a:defRPr/>
            </a:lvl3pPr>
            <a:lvl4pPr marL="690563" indent="0">
              <a:buNone/>
              <a:defRPr/>
            </a:lvl4pPr>
            <a:lvl5pPr marL="973137" indent="0">
              <a:buNone/>
              <a:defRPr/>
            </a:lvl5pPr>
          </a:lstStyle>
          <a:p>
            <a:pPr lvl="0"/>
            <a:r>
              <a:rPr lang="en-US"/>
              <a:t>Click to edit Master text styles</a:t>
            </a:r>
          </a:p>
        </p:txBody>
      </p:sp>
      <p:sp>
        <p:nvSpPr>
          <p:cNvPr id="6" name="Rectangle 72"/>
          <p:cNvSpPr>
            <a:spLocks noChangeArrowheads="1"/>
          </p:cNvSpPr>
          <p:nvPr userDrawn="1"/>
        </p:nvSpPr>
        <p:spPr bwMode="auto">
          <a:xfrm>
            <a:off x="76200" y="6518927"/>
            <a:ext cx="2057400" cy="225703"/>
          </a:xfrm>
          <a:prstGeom prst="rect">
            <a:avLst/>
          </a:prstGeom>
          <a:noFill/>
          <a:ln w="6350">
            <a:noFill/>
            <a:miter lim="800000"/>
            <a:headEnd/>
            <a:tailEnd/>
          </a:ln>
          <a:effectLst/>
        </p:spPr>
        <p:txBody>
          <a:bodyPr wrap="square" anchor="ctr">
            <a:spAutoFit/>
          </a:bodyPr>
          <a:lstStyle/>
          <a:p>
            <a:pPr marL="177800" indent="-177800" algn="r" eaLnBrk="0" hangingPunct="0">
              <a:lnSpc>
                <a:spcPct val="110000"/>
              </a:lnSpc>
              <a:spcBef>
                <a:spcPct val="0"/>
              </a:spcBef>
            </a:pPr>
            <a:r>
              <a:rPr lang="en-US" sz="800" b="0" dirty="0">
                <a:solidFill>
                  <a:schemeClr val="bg1">
                    <a:lumMod val="95000"/>
                  </a:schemeClr>
                </a:solidFill>
              </a:rPr>
              <a:t>© 2018 Carnegie Mellon University</a:t>
            </a:r>
          </a:p>
        </p:txBody>
      </p:sp>
      <p:grpSp>
        <p:nvGrpSpPr>
          <p:cNvPr id="8" name="Group 7"/>
          <p:cNvGrpSpPr/>
          <p:nvPr userDrawn="1"/>
        </p:nvGrpSpPr>
        <p:grpSpPr>
          <a:xfrm>
            <a:off x="4114800" y="6358939"/>
            <a:ext cx="3581400" cy="457200"/>
            <a:chOff x="4114800" y="6358939"/>
            <a:chExt cx="3581400" cy="457200"/>
          </a:xfrm>
        </p:grpSpPr>
        <p:sp>
          <p:nvSpPr>
            <p:cNvPr id="9" name="Rectangle 8"/>
            <p:cNvSpPr/>
            <p:nvPr userDrawn="1"/>
          </p:nvSpPr>
          <p:spPr bwMode="auto">
            <a:xfrm>
              <a:off x="4114800" y="6358939"/>
              <a:ext cx="3581400" cy="457200"/>
            </a:xfrm>
            <a:prstGeom prst="rect">
              <a:avLst/>
            </a:prstGeom>
            <a:solidFill>
              <a:srgbClr val="4178B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1640" y="6410130"/>
              <a:ext cx="2092960" cy="354819"/>
            </a:xfrm>
            <a:prstGeom prst="rect">
              <a:avLst/>
            </a:prstGeom>
          </p:spPr>
        </p:pic>
      </p:grpSp>
    </p:spTree>
    <p:extLst>
      <p:ext uri="{BB962C8B-B14F-4D97-AF65-F5344CB8AC3E}">
        <p14:creationId xmlns:p14="http://schemas.microsoft.com/office/powerpoint/2010/main" val="5166121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3098" y="1175462"/>
            <a:ext cx="7995311" cy="5277574"/>
          </a:xfrm>
          <a:prstGeom prst="rect">
            <a:avLst/>
          </a:prstGeom>
        </p:spPr>
      </p:pic>
    </p:spTree>
    <p:extLst>
      <p:ext uri="{BB962C8B-B14F-4D97-AF65-F5344CB8AC3E}">
        <p14:creationId xmlns:p14="http://schemas.microsoft.com/office/powerpoint/2010/main" val="6938971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7457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938484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62083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7405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636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p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81455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GMM Matrix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spTree>
    <p:extLst>
      <p:ext uri="{BB962C8B-B14F-4D97-AF65-F5344CB8AC3E}">
        <p14:creationId xmlns:p14="http://schemas.microsoft.com/office/powerpoint/2010/main" val="1084645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5" name="Picture 4" descr="SGMM_Powerpoin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113"/>
            <a:ext cx="9144000" cy="6928113"/>
          </a:xfrm>
          <a:prstGeom prst="rect">
            <a:avLst/>
          </a:prstGeom>
        </p:spPr>
      </p:pic>
      <p:sp>
        <p:nvSpPr>
          <p:cNvPr id="10" name="Content Placeholder 9"/>
          <p:cNvSpPr>
            <a:spLocks noGrp="1"/>
          </p:cNvSpPr>
          <p:nvPr>
            <p:ph sz="quarter" idx="10"/>
          </p:nvPr>
        </p:nvSpPr>
        <p:spPr>
          <a:xfrm>
            <a:off x="4572000" y="2438400"/>
            <a:ext cx="4038600" cy="1219200"/>
          </a:xfrm>
        </p:spPr>
        <p:txBody>
          <a:bodyPr/>
          <a:lstStyle>
            <a:lvl1pPr marL="0" marR="0" indent="0" algn="l" defTabSz="914400" rtl="0" eaLnBrk="1" fontAlgn="base" latinLnBrk="0" hangingPunct="1">
              <a:lnSpc>
                <a:spcPct val="95000"/>
              </a:lnSpc>
              <a:spcBef>
                <a:spcPts val="0"/>
              </a:spcBef>
              <a:spcAft>
                <a:spcPts val="0"/>
              </a:spcAft>
              <a:buClrTx/>
              <a:buSzPct val="70000"/>
              <a:buFontTx/>
              <a:buNone/>
              <a:tabLst/>
              <a:defRPr sz="2000" b="0" i="0">
                <a:latin typeface="Gill Sans Light"/>
                <a:cs typeface="Gill Sans Light"/>
              </a:defRPr>
            </a:lvl1pPr>
            <a:lvl2pPr marL="114300" indent="0">
              <a:buNone/>
              <a:defRPr/>
            </a:lvl2pPr>
            <a:lvl3pPr marL="398463" indent="0">
              <a:buNone/>
              <a:defRPr/>
            </a:lvl3pPr>
            <a:lvl4pPr marL="690563" indent="0">
              <a:buNone/>
              <a:defRPr/>
            </a:lvl4pPr>
            <a:lvl5pPr marL="973137" indent="0">
              <a:buNone/>
              <a:defRPr/>
            </a:lvl5pPr>
          </a:lstStyle>
          <a:p>
            <a:pPr lvl="0"/>
            <a:r>
              <a:rPr lang="en-US" dirty="0"/>
              <a:t>Click to edit Master text styles</a:t>
            </a:r>
          </a:p>
        </p:txBody>
      </p:sp>
      <p:sp>
        <p:nvSpPr>
          <p:cNvPr id="6" name="Rectangle 72"/>
          <p:cNvSpPr>
            <a:spLocks noChangeArrowheads="1"/>
          </p:cNvSpPr>
          <p:nvPr userDrawn="1"/>
        </p:nvSpPr>
        <p:spPr bwMode="auto">
          <a:xfrm>
            <a:off x="76200" y="6518927"/>
            <a:ext cx="2057400" cy="225703"/>
          </a:xfrm>
          <a:prstGeom prst="rect">
            <a:avLst/>
          </a:prstGeom>
          <a:noFill/>
          <a:ln w="6350">
            <a:noFill/>
            <a:miter lim="800000"/>
            <a:headEnd/>
            <a:tailEnd/>
          </a:ln>
          <a:effectLst/>
        </p:spPr>
        <p:txBody>
          <a:bodyPr wrap="square" anchor="ctr">
            <a:spAutoFit/>
          </a:bodyPr>
          <a:lstStyle/>
          <a:p>
            <a:pPr marL="177800" indent="-177800" algn="r" eaLnBrk="0" hangingPunct="0">
              <a:lnSpc>
                <a:spcPct val="110000"/>
              </a:lnSpc>
              <a:spcBef>
                <a:spcPct val="0"/>
              </a:spcBef>
            </a:pPr>
            <a:r>
              <a:rPr lang="en-US" sz="800" b="0" dirty="0">
                <a:solidFill>
                  <a:schemeClr val="bg1">
                    <a:lumMod val="95000"/>
                  </a:schemeClr>
                </a:solidFill>
              </a:rPr>
              <a:t>© 2018 Carnegie Mellon University</a:t>
            </a:r>
          </a:p>
        </p:txBody>
      </p:sp>
      <p:grpSp>
        <p:nvGrpSpPr>
          <p:cNvPr id="8" name="Group 7"/>
          <p:cNvGrpSpPr/>
          <p:nvPr userDrawn="1"/>
        </p:nvGrpSpPr>
        <p:grpSpPr>
          <a:xfrm>
            <a:off x="4114800" y="6358939"/>
            <a:ext cx="3581400" cy="457200"/>
            <a:chOff x="4114800" y="6358939"/>
            <a:chExt cx="3581400" cy="457200"/>
          </a:xfrm>
        </p:grpSpPr>
        <p:sp>
          <p:nvSpPr>
            <p:cNvPr id="9" name="Rectangle 8"/>
            <p:cNvSpPr/>
            <p:nvPr userDrawn="1"/>
          </p:nvSpPr>
          <p:spPr bwMode="auto">
            <a:xfrm>
              <a:off x="4114800" y="6358939"/>
              <a:ext cx="3581400" cy="457200"/>
            </a:xfrm>
            <a:prstGeom prst="rect">
              <a:avLst/>
            </a:prstGeom>
            <a:solidFill>
              <a:srgbClr val="4178B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1640" y="6410130"/>
              <a:ext cx="2092960" cy="354819"/>
            </a:xfrm>
            <a:prstGeom prst="rect">
              <a:avLst/>
            </a:prstGeom>
          </p:spPr>
        </p:pic>
      </p:grpSp>
    </p:spTree>
    <p:extLst>
      <p:ext uri="{BB962C8B-B14F-4D97-AF65-F5344CB8AC3E}">
        <p14:creationId xmlns:p14="http://schemas.microsoft.com/office/powerpoint/2010/main" val="15494794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Tree>
    <p:extLst>
      <p:ext uri="{BB962C8B-B14F-4D97-AF65-F5344CB8AC3E}">
        <p14:creationId xmlns:p14="http://schemas.microsoft.com/office/powerpoint/2010/main" val="7777810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45204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Rectangle 10"/>
          <p:cNvSpPr>
            <a:spLocks noGrp="1" noChangeArrowheads="1"/>
          </p:cNvSpPr>
          <p:nvPr>
            <p:ph type="title"/>
          </p:nvPr>
        </p:nvSpPr>
        <p:spPr bwMode="auto">
          <a:xfrm>
            <a:off x="533400" y="422275"/>
            <a:ext cx="8153400" cy="3877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8" name="Line 84"/>
          <p:cNvSpPr>
            <a:spLocks noChangeShapeType="1"/>
          </p:cNvSpPr>
          <p:nvPr/>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p>
        </p:txBody>
      </p:sp>
      <p:sp>
        <p:nvSpPr>
          <p:cNvPr id="7" name="Rectangle 83"/>
          <p:cNvSpPr>
            <a:spLocks noChangeArrowheads="1"/>
          </p:cNvSpPr>
          <p:nvPr userDrawn="1"/>
        </p:nvSpPr>
        <p:spPr bwMode="auto">
          <a:xfrm>
            <a:off x="8558213" y="6581775"/>
            <a:ext cx="323850" cy="228600"/>
          </a:xfrm>
          <a:prstGeom prst="rect">
            <a:avLst/>
          </a:prstGeom>
          <a:noFill/>
          <a:ln w="6350">
            <a:noFill/>
            <a:miter lim="800000"/>
            <a:headEnd/>
            <a:tailEnd/>
          </a:ln>
          <a:effectLst/>
        </p:spPr>
        <p:txBody>
          <a:bodyPr wrap="none" anchor="ctr">
            <a:spAutoFit/>
          </a:bodyPr>
          <a:lstStyle/>
          <a:p>
            <a:pPr algn="ctr" eaLnBrk="0" hangingPunct="0">
              <a:spcBef>
                <a:spcPct val="0"/>
              </a:spcBef>
            </a:pPr>
            <a:fld id="{0FD7C5BF-16EC-496A-AD82-C63A648F61EB}" type="slidenum">
              <a:rPr lang="en-US" sz="900" b="1"/>
              <a:pPr algn="ctr" eaLnBrk="0" hangingPunct="0">
                <a:spcBef>
                  <a:spcPct val="0"/>
                </a:spcBef>
              </a:pPr>
              <a:t>‹#›</a:t>
            </a:fld>
            <a:endParaRPr lang="en-US" sz="900" b="1"/>
          </a:p>
        </p:txBody>
      </p:sp>
      <p:sp>
        <p:nvSpPr>
          <p:cNvPr id="10"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p>
        </p:txBody>
      </p:sp>
      <p:pic>
        <p:nvPicPr>
          <p:cNvPr id="9" name="Picture 8">
            <a:extLst>
              <a:ext uri="{FF2B5EF4-FFF2-40B4-BE49-F238E27FC236}">
                <a16:creationId xmlns="" xmlns:a16="http://schemas.microsoft.com/office/drawing/2014/main" id="{96C9E7FF-4D58-F64E-B158-9366B6C8205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hf sldNum="0" hdr="0" ftr="0" dt="0"/>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ts val="1200"/>
        </a:spcBef>
        <a:spcAft>
          <a:spcPts val="400"/>
        </a:spcAft>
        <a:buSzPct val="70000"/>
        <a:defRPr sz="2200">
          <a:solidFill>
            <a:schemeClr val="tx1"/>
          </a:solidFill>
          <a:latin typeface="+mn-lt"/>
          <a:ea typeface="+mn-ea"/>
          <a:cs typeface="+mn-cs"/>
        </a:defRPr>
      </a:lvl1pPr>
      <a:lvl2pPr marL="284163" indent="-169863" algn="l" rtl="0" eaLnBrk="1" fontAlgn="base" hangingPunct="1">
        <a:lnSpc>
          <a:spcPct val="95000"/>
        </a:lnSpc>
        <a:spcBef>
          <a:spcPts val="300"/>
        </a:spcBef>
        <a:spcAft>
          <a:spcPct val="25000"/>
        </a:spcAft>
        <a:buFont typeface="Times" pitchFamily="1" charset="0"/>
        <a:buChar char="•"/>
        <a:defRPr sz="2000"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Rectangle 10"/>
          <p:cNvSpPr>
            <a:spLocks noGrp="1" noChangeArrowheads="1"/>
          </p:cNvSpPr>
          <p:nvPr>
            <p:ph type="title"/>
          </p:nvPr>
        </p:nvSpPr>
        <p:spPr bwMode="auto">
          <a:xfrm>
            <a:off x="533400" y="422275"/>
            <a:ext cx="8153400" cy="3877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8" name="Line 84"/>
          <p:cNvSpPr>
            <a:spLocks noChangeShapeType="1"/>
          </p:cNvSpPr>
          <p:nvPr/>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7"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13" name="Rectangle 83"/>
          <p:cNvSpPr>
            <a:spLocks noChangeArrowheads="1"/>
          </p:cNvSpPr>
          <p:nvPr userDrawn="1"/>
        </p:nvSpPr>
        <p:spPr bwMode="auto">
          <a:xfrm>
            <a:off x="8558213" y="6581775"/>
            <a:ext cx="323850" cy="228600"/>
          </a:xfrm>
          <a:prstGeom prst="rect">
            <a:avLst/>
          </a:prstGeom>
          <a:noFill/>
          <a:ln w="6350">
            <a:noFill/>
            <a:miter lim="800000"/>
            <a:headEnd/>
            <a:tailEnd/>
          </a:ln>
          <a:effectLst/>
        </p:spPr>
        <p:txBody>
          <a:bodyPr wrap="none" anchor="ctr">
            <a:spAutoFit/>
          </a:bodyPr>
          <a:lstStyle/>
          <a:p>
            <a:pPr algn="ctr" eaLnBrk="0" hangingPunct="0">
              <a:spcBef>
                <a:spcPct val="0"/>
              </a:spcBef>
            </a:pPr>
            <a:fld id="{0FD7C5BF-16EC-496A-AD82-C63A648F61EB}" type="slidenum">
              <a:rPr lang="en-US" sz="900" b="1"/>
              <a:pPr algn="ctr" eaLnBrk="0" hangingPunct="0">
                <a:spcBef>
                  <a:spcPct val="0"/>
                </a:spcBef>
              </a:pPr>
              <a:t>‹#›</a:t>
            </a:fld>
            <a:endParaRPr lang="en-US" sz="900" b="1"/>
          </a:p>
        </p:txBody>
      </p:sp>
      <p:pic>
        <p:nvPicPr>
          <p:cNvPr id="9" name="Picture 8">
            <a:extLst>
              <a:ext uri="{FF2B5EF4-FFF2-40B4-BE49-F238E27FC236}">
                <a16:creationId xmlns="" xmlns:a16="http://schemas.microsoft.com/office/drawing/2014/main" id="{96C9E7FF-4D58-F64E-B158-9366B6C8205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extLst>
      <p:ext uri="{BB962C8B-B14F-4D97-AF65-F5344CB8AC3E}">
        <p14:creationId xmlns:p14="http://schemas.microsoft.com/office/powerpoint/2010/main" val="267159115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81" r:id="rId6"/>
    <p:sldLayoutId id="2147483782" r:id="rId7"/>
    <p:sldLayoutId id="2147483783" r:id="rId8"/>
    <p:sldLayoutId id="2147483784" r:id="rId9"/>
  </p:sldLayoutIdLst>
  <p:transition/>
  <p:hf sldNum="0" hdr="0" ftr="0" dt="0"/>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ts val="1200"/>
        </a:spcBef>
        <a:spcAft>
          <a:spcPts val="400"/>
        </a:spcAft>
        <a:buSzPct val="70000"/>
        <a:defRPr sz="2200">
          <a:solidFill>
            <a:schemeClr val="tx1"/>
          </a:solidFill>
          <a:latin typeface="+mn-lt"/>
          <a:ea typeface="+mn-ea"/>
          <a:cs typeface="+mn-cs"/>
        </a:defRPr>
      </a:lvl1pPr>
      <a:lvl2pPr marL="284163" indent="-169863" algn="l" rtl="0" eaLnBrk="1" fontAlgn="base" hangingPunct="1">
        <a:lnSpc>
          <a:spcPct val="95000"/>
        </a:lnSpc>
        <a:spcBef>
          <a:spcPts val="300"/>
        </a:spcBef>
        <a:spcAft>
          <a:spcPct val="25000"/>
        </a:spcAft>
        <a:buFont typeface="Times" pitchFamily="1" charset="0"/>
        <a:buChar char="•"/>
        <a:defRPr sz="2000"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s.sei.cmu.edu/library/asset-view.cfm?assetid=512758"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400" dirty="0"/>
              <a:t>Survey Workshop for </a:t>
            </a:r>
            <a:r>
              <a:rPr lang="en-US" sz="2400"/>
              <a:t>&lt;Customer name</a:t>
            </a:r>
            <a:r>
              <a:rPr lang="en-US" sz="2400" dirty="0"/>
              <a:t>&gt;</a:t>
            </a:r>
          </a:p>
          <a:p>
            <a:r>
              <a:rPr lang="en-US" sz="1600" dirty="0"/>
              <a:t/>
            </a:r>
            <a:br>
              <a:rPr lang="en-US" sz="1600" dirty="0"/>
            </a:br>
            <a:r>
              <a:rPr lang="en-US" sz="1600" dirty="0"/>
              <a:t>DD Month YYYY</a:t>
            </a:r>
          </a:p>
        </p:txBody>
      </p:sp>
      <p:sp>
        <p:nvSpPr>
          <p:cNvPr id="3" name="Rectangle 2"/>
          <p:cNvSpPr/>
          <p:nvPr/>
        </p:nvSpPr>
        <p:spPr bwMode="auto">
          <a:xfrm>
            <a:off x="7010400" y="0"/>
            <a:ext cx="2133600" cy="1981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en-US" sz="1200" dirty="0"/>
              <a:t>These blue flags appear throughout the presentation and contain instructions and tips.</a:t>
            </a:r>
            <a:endParaRPr kumimoji="0" lang="en-US" sz="1200" b="1" i="0" u="none" strike="noStrike" cap="none" normalizeH="0" baseline="0" dirty="0">
              <a:ln>
                <a:noFill/>
              </a:ln>
              <a:solidFill>
                <a:schemeClr val="tx1"/>
              </a:solidFill>
              <a:effectLst/>
              <a:latin typeface="Arial" charset="0"/>
              <a:ea typeface="ＭＳ Ｐゴシック" pitchFamily="1" charset="-128"/>
            </a:endParaRPr>
          </a:p>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Delete these notes before </a:t>
            </a:r>
            <a:r>
              <a:rPr lang="en-US" sz="1200" dirty="0"/>
              <a:t>presenting.</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Add organization-specific information to this slide.</a:t>
            </a:r>
          </a:p>
        </p:txBody>
      </p:sp>
    </p:spTree>
    <p:extLst>
      <p:ext uri="{BB962C8B-B14F-4D97-AF65-F5344CB8AC3E}">
        <p14:creationId xmlns:p14="http://schemas.microsoft.com/office/powerpoint/2010/main" val="7366906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74768" y="1066800"/>
            <a:ext cx="8881379" cy="573628"/>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5</a:t>
            </a:r>
          </a:p>
        </p:txBody>
      </p:sp>
      <p:sp>
        <p:nvSpPr>
          <p:cNvPr id="30" name="Rectangle 29"/>
          <p:cNvSpPr/>
          <p:nvPr/>
        </p:nvSpPr>
        <p:spPr bwMode="auto">
          <a:xfrm>
            <a:off x="174768" y="1638300"/>
            <a:ext cx="8881379" cy="689529"/>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4</a:t>
            </a:r>
          </a:p>
        </p:txBody>
      </p:sp>
      <p:sp>
        <p:nvSpPr>
          <p:cNvPr id="31" name="Rectangle 30"/>
          <p:cNvSpPr/>
          <p:nvPr/>
        </p:nvSpPr>
        <p:spPr bwMode="auto">
          <a:xfrm>
            <a:off x="174768" y="2327829"/>
            <a:ext cx="8881379" cy="869396"/>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3</a:t>
            </a:r>
          </a:p>
        </p:txBody>
      </p:sp>
      <p:sp>
        <p:nvSpPr>
          <p:cNvPr id="32" name="Rectangle 31"/>
          <p:cNvSpPr/>
          <p:nvPr/>
        </p:nvSpPr>
        <p:spPr bwMode="auto">
          <a:xfrm>
            <a:off x="174768" y="3197224"/>
            <a:ext cx="8881379" cy="796925"/>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2</a:t>
            </a:r>
          </a:p>
        </p:txBody>
      </p:sp>
      <p:sp>
        <p:nvSpPr>
          <p:cNvPr id="33" name="Rectangle 32"/>
          <p:cNvSpPr/>
          <p:nvPr/>
        </p:nvSpPr>
        <p:spPr bwMode="auto">
          <a:xfrm>
            <a:off x="174768" y="3994704"/>
            <a:ext cx="8881379" cy="647146"/>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1</a:t>
            </a:r>
          </a:p>
        </p:txBody>
      </p:sp>
      <p:sp>
        <p:nvSpPr>
          <p:cNvPr id="34" name="Rectangle 33"/>
          <p:cNvSpPr/>
          <p:nvPr/>
        </p:nvSpPr>
        <p:spPr bwMode="auto">
          <a:xfrm>
            <a:off x="174768" y="4642375"/>
            <a:ext cx="8881379" cy="386825"/>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0</a:t>
            </a:r>
          </a:p>
        </p:txBody>
      </p:sp>
      <p:sp>
        <p:nvSpPr>
          <p:cNvPr id="2" name="Title 1"/>
          <p:cNvSpPr>
            <a:spLocks noGrp="1"/>
          </p:cNvSpPr>
          <p:nvPr>
            <p:ph type="title"/>
          </p:nvPr>
        </p:nvSpPr>
        <p:spPr>
          <a:xfrm>
            <a:off x="533400" y="228600"/>
            <a:ext cx="8153400" cy="394980"/>
          </a:xfrm>
        </p:spPr>
        <p:txBody>
          <a:bodyPr/>
          <a:lstStyle/>
          <a:p>
            <a:r>
              <a:rPr lang="en-US" dirty="0"/>
              <a:t>SGMM at a glance</a:t>
            </a:r>
          </a:p>
        </p:txBody>
      </p:sp>
      <p:sp>
        <p:nvSpPr>
          <p:cNvPr id="4" name="Rectangle 3"/>
          <p:cNvSpPr/>
          <p:nvPr/>
        </p:nvSpPr>
        <p:spPr>
          <a:xfrm>
            <a:off x="575569" y="5070475"/>
            <a:ext cx="989393"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SMR</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Strategy, Management, &amp; Regulatory</a:t>
            </a:r>
          </a:p>
        </p:txBody>
      </p:sp>
      <p:sp>
        <p:nvSpPr>
          <p:cNvPr id="5" name="Rectangle 4"/>
          <p:cNvSpPr/>
          <p:nvPr/>
        </p:nvSpPr>
        <p:spPr>
          <a:xfrm>
            <a:off x="1634484" y="5070475"/>
            <a:ext cx="985688" cy="949325"/>
          </a:xfrm>
          <a:prstGeom prst="rect">
            <a:avLst/>
          </a:prstGeom>
          <a:solidFill>
            <a:srgbClr val="666666"/>
          </a:solidFill>
          <a:ln w="12700"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OS</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Organization &amp; Structure</a:t>
            </a:r>
          </a:p>
        </p:txBody>
      </p:sp>
      <p:sp>
        <p:nvSpPr>
          <p:cNvPr id="6" name="Rectangle 5"/>
          <p:cNvSpPr/>
          <p:nvPr/>
        </p:nvSpPr>
        <p:spPr>
          <a:xfrm>
            <a:off x="2689694" y="5070475"/>
            <a:ext cx="989393"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GO</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Grid Operations</a:t>
            </a:r>
          </a:p>
        </p:txBody>
      </p:sp>
      <p:sp>
        <p:nvSpPr>
          <p:cNvPr id="7" name="Rectangle 6"/>
          <p:cNvSpPr/>
          <p:nvPr/>
        </p:nvSpPr>
        <p:spPr>
          <a:xfrm>
            <a:off x="3748609"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WAM</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Work &amp; Asset Management</a:t>
            </a:r>
          </a:p>
        </p:txBody>
      </p:sp>
      <p:sp>
        <p:nvSpPr>
          <p:cNvPr id="8" name="Rectangle 7"/>
          <p:cNvSpPr/>
          <p:nvPr/>
        </p:nvSpPr>
        <p:spPr>
          <a:xfrm>
            <a:off x="4803819" y="5070475"/>
            <a:ext cx="985689"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TECH</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Technology</a:t>
            </a:r>
          </a:p>
        </p:txBody>
      </p:sp>
      <p:sp>
        <p:nvSpPr>
          <p:cNvPr id="9" name="Rectangle 8"/>
          <p:cNvSpPr/>
          <p:nvPr/>
        </p:nvSpPr>
        <p:spPr>
          <a:xfrm>
            <a:off x="5859030"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CUST</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Customer</a:t>
            </a:r>
          </a:p>
        </p:txBody>
      </p:sp>
      <p:sp>
        <p:nvSpPr>
          <p:cNvPr id="10" name="Rectangle 9"/>
          <p:cNvSpPr/>
          <p:nvPr/>
        </p:nvSpPr>
        <p:spPr>
          <a:xfrm>
            <a:off x="6914240" y="5070475"/>
            <a:ext cx="985689"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VCI</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Value Chain Integration</a:t>
            </a:r>
          </a:p>
        </p:txBody>
      </p:sp>
      <p:sp>
        <p:nvSpPr>
          <p:cNvPr id="11" name="Rectangle 10"/>
          <p:cNvSpPr/>
          <p:nvPr/>
        </p:nvSpPr>
        <p:spPr>
          <a:xfrm>
            <a:off x="7969450"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SE</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Societal &amp; Environmental</a:t>
            </a:r>
          </a:p>
        </p:txBody>
      </p:sp>
      <p:grpSp>
        <p:nvGrpSpPr>
          <p:cNvPr id="140" name="Group 139"/>
          <p:cNvGrpSpPr/>
          <p:nvPr/>
        </p:nvGrpSpPr>
        <p:grpSpPr>
          <a:xfrm>
            <a:off x="582244" y="1066800"/>
            <a:ext cx="8440168" cy="556848"/>
            <a:chOff x="533400" y="1447800"/>
            <a:chExt cx="8440168" cy="556848"/>
          </a:xfrm>
        </p:grpSpPr>
        <p:pic>
          <p:nvPicPr>
            <p:cNvPr id="141" name="Picture 4" descr="Y:\project\info-team\shared_graphics\Smart Grid\david\meters chart squashed for slide.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1447800"/>
              <a:ext cx="8440168" cy="556152"/>
            </a:xfrm>
            <a:prstGeom prst="rect">
              <a:avLst/>
            </a:prstGeom>
            <a:noFill/>
            <a:ln>
              <a:noFill/>
            </a:ln>
          </p:spPr>
        </p:pic>
        <p:cxnSp>
          <p:nvCxnSpPr>
            <p:cNvPr id="142" name="Straight Connector 141"/>
            <p:cNvCxnSpPr/>
            <p:nvPr/>
          </p:nvCxnSpPr>
          <p:spPr bwMode="auto">
            <a:xfrm>
              <a:off x="1561120" y="1455616"/>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3" name="Straight Connector 142"/>
            <p:cNvCxnSpPr/>
            <p:nvPr/>
          </p:nvCxnSpPr>
          <p:spPr bwMode="auto">
            <a:xfrm>
              <a:off x="2614248" y="1455616"/>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4" name="Straight Connector 143"/>
            <p:cNvCxnSpPr/>
            <p:nvPr/>
          </p:nvCxnSpPr>
          <p:spPr bwMode="auto">
            <a:xfrm>
              <a:off x="3683008"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5" name="Straight Connector 144"/>
            <p:cNvCxnSpPr/>
            <p:nvPr/>
          </p:nvCxnSpPr>
          <p:spPr bwMode="auto">
            <a:xfrm>
              <a:off x="4720504"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6" name="Straight Connector 145"/>
            <p:cNvCxnSpPr/>
            <p:nvPr/>
          </p:nvCxnSpPr>
          <p:spPr bwMode="auto">
            <a:xfrm>
              <a:off x="5758000"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7" name="Straight Connector 146"/>
            <p:cNvCxnSpPr/>
            <p:nvPr/>
          </p:nvCxnSpPr>
          <p:spPr bwMode="auto">
            <a:xfrm>
              <a:off x="6826760"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8" name="Straight Connector 147"/>
            <p:cNvCxnSpPr/>
            <p:nvPr/>
          </p:nvCxnSpPr>
          <p:spPr bwMode="auto">
            <a:xfrm>
              <a:off x="7907244"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49" name="Group 148"/>
          <p:cNvGrpSpPr/>
          <p:nvPr/>
        </p:nvGrpSpPr>
        <p:grpSpPr>
          <a:xfrm>
            <a:off x="582244" y="2330940"/>
            <a:ext cx="8440168" cy="812800"/>
            <a:chOff x="533400" y="2692400"/>
            <a:chExt cx="8440168" cy="812800"/>
          </a:xfrm>
        </p:grpSpPr>
        <p:pic>
          <p:nvPicPr>
            <p:cNvPr id="150" name="Picture 4" descr="Y:\project\info-team\shared_graphics\Smart Grid\david\meters chart squashed for slid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2692400"/>
              <a:ext cx="8440168" cy="812800"/>
            </a:xfrm>
            <a:prstGeom prst="rect">
              <a:avLst/>
            </a:prstGeom>
            <a:noFill/>
            <a:ln>
              <a:noFill/>
            </a:ln>
          </p:spPr>
        </p:pic>
        <p:cxnSp>
          <p:nvCxnSpPr>
            <p:cNvPr id="151" name="Straight Connector 150"/>
            <p:cNvCxnSpPr/>
            <p:nvPr/>
          </p:nvCxnSpPr>
          <p:spPr bwMode="auto">
            <a:xfrm>
              <a:off x="6830644"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2" name="Straight Connector 151"/>
            <p:cNvCxnSpPr/>
            <p:nvPr/>
          </p:nvCxnSpPr>
          <p:spPr bwMode="auto">
            <a:xfrm>
              <a:off x="790916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3" name="Straight Connector 152"/>
            <p:cNvCxnSpPr/>
            <p:nvPr/>
          </p:nvCxnSpPr>
          <p:spPr bwMode="auto">
            <a:xfrm>
              <a:off x="4724400"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4" name="Straight Connector 153"/>
            <p:cNvCxnSpPr/>
            <p:nvPr/>
          </p:nvCxnSpPr>
          <p:spPr bwMode="auto">
            <a:xfrm>
              <a:off x="575798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5" name="Straight Connector 154"/>
            <p:cNvCxnSpPr/>
            <p:nvPr/>
          </p:nvCxnSpPr>
          <p:spPr bwMode="auto">
            <a:xfrm>
              <a:off x="261424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6" name="Straight Connector 155"/>
            <p:cNvCxnSpPr/>
            <p:nvPr/>
          </p:nvCxnSpPr>
          <p:spPr bwMode="auto">
            <a:xfrm>
              <a:off x="3688864"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7" name="Straight Connector 156"/>
            <p:cNvCxnSpPr/>
            <p:nvPr/>
          </p:nvCxnSpPr>
          <p:spPr bwMode="auto">
            <a:xfrm>
              <a:off x="1563080"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58" name="Group 157"/>
          <p:cNvGrpSpPr/>
          <p:nvPr/>
        </p:nvGrpSpPr>
        <p:grpSpPr>
          <a:xfrm>
            <a:off x="582244" y="3993664"/>
            <a:ext cx="8440168" cy="636951"/>
            <a:chOff x="533400" y="4286741"/>
            <a:chExt cx="8440168" cy="636951"/>
          </a:xfrm>
        </p:grpSpPr>
        <p:pic>
          <p:nvPicPr>
            <p:cNvPr id="159" name="Picture 4" descr="Y:\project\info-team\shared_graphics\Smart Grid\david\meters chart squashed for slide.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3400" y="4286741"/>
              <a:ext cx="8440168" cy="634509"/>
            </a:xfrm>
            <a:prstGeom prst="rect">
              <a:avLst/>
            </a:prstGeom>
            <a:noFill/>
            <a:ln>
              <a:noFill/>
            </a:ln>
          </p:spPr>
        </p:pic>
        <p:cxnSp>
          <p:nvCxnSpPr>
            <p:cNvPr id="160" name="Straight Connector 159"/>
            <p:cNvCxnSpPr/>
            <p:nvPr/>
          </p:nvCxnSpPr>
          <p:spPr bwMode="auto">
            <a:xfrm>
              <a:off x="790916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1" name="Straight Connector 160"/>
            <p:cNvCxnSpPr/>
            <p:nvPr/>
          </p:nvCxnSpPr>
          <p:spPr bwMode="auto">
            <a:xfrm>
              <a:off x="6830644"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2" name="Straight Connector 161"/>
            <p:cNvCxnSpPr/>
            <p:nvPr/>
          </p:nvCxnSpPr>
          <p:spPr bwMode="auto">
            <a:xfrm>
              <a:off x="5759936"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3" name="Straight Connector 162"/>
            <p:cNvCxnSpPr/>
            <p:nvPr/>
          </p:nvCxnSpPr>
          <p:spPr bwMode="auto">
            <a:xfrm>
              <a:off x="4720492"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4" name="Straight Connector 163"/>
            <p:cNvCxnSpPr/>
            <p:nvPr/>
          </p:nvCxnSpPr>
          <p:spPr bwMode="auto">
            <a:xfrm>
              <a:off x="368104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5" name="Straight Connector 164"/>
            <p:cNvCxnSpPr/>
            <p:nvPr/>
          </p:nvCxnSpPr>
          <p:spPr bwMode="auto">
            <a:xfrm>
              <a:off x="261424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6" name="Straight Connector 165"/>
            <p:cNvCxnSpPr/>
            <p:nvPr/>
          </p:nvCxnSpPr>
          <p:spPr bwMode="auto">
            <a:xfrm>
              <a:off x="1563080"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67" name="Group 166"/>
          <p:cNvGrpSpPr/>
          <p:nvPr/>
        </p:nvGrpSpPr>
        <p:grpSpPr>
          <a:xfrm>
            <a:off x="582244" y="1662722"/>
            <a:ext cx="8440168" cy="638907"/>
            <a:chOff x="533400" y="2055446"/>
            <a:chExt cx="8440168" cy="638907"/>
          </a:xfrm>
        </p:grpSpPr>
        <p:pic>
          <p:nvPicPr>
            <p:cNvPr id="168" name="Picture 4" descr="Y:\project\info-team\shared_graphics\Smart Grid\david\meters chart squashed for slide.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3400" y="2057400"/>
              <a:ext cx="8440168" cy="636953"/>
            </a:xfrm>
            <a:prstGeom prst="rect">
              <a:avLst/>
            </a:prstGeom>
            <a:noFill/>
            <a:ln>
              <a:noFill/>
            </a:ln>
          </p:spPr>
        </p:pic>
        <p:cxnSp>
          <p:nvCxnSpPr>
            <p:cNvPr id="169" name="Straight Connector 168"/>
            <p:cNvCxnSpPr/>
            <p:nvPr/>
          </p:nvCxnSpPr>
          <p:spPr bwMode="auto">
            <a:xfrm>
              <a:off x="6834552" y="2055446"/>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0" name="Straight Connector 169"/>
            <p:cNvCxnSpPr/>
            <p:nvPr/>
          </p:nvCxnSpPr>
          <p:spPr bwMode="auto">
            <a:xfrm>
              <a:off x="7909168" y="2057400"/>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1" name="Straight Connector 170"/>
            <p:cNvCxnSpPr/>
            <p:nvPr/>
          </p:nvCxnSpPr>
          <p:spPr bwMode="auto">
            <a:xfrm>
              <a:off x="4720492" y="2057400"/>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2" name="Straight Connector 171"/>
            <p:cNvCxnSpPr/>
            <p:nvPr/>
          </p:nvCxnSpPr>
          <p:spPr bwMode="auto">
            <a:xfrm>
              <a:off x="5757988" y="2059354"/>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3" name="Straight Connector 172"/>
            <p:cNvCxnSpPr/>
            <p:nvPr/>
          </p:nvCxnSpPr>
          <p:spPr bwMode="auto">
            <a:xfrm>
              <a:off x="2614248" y="2059354"/>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4" name="Straight Connector 173"/>
            <p:cNvCxnSpPr/>
            <p:nvPr/>
          </p:nvCxnSpPr>
          <p:spPr bwMode="auto">
            <a:xfrm>
              <a:off x="3684956" y="2061308"/>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5" name="Straight Connector 174"/>
            <p:cNvCxnSpPr/>
            <p:nvPr/>
          </p:nvCxnSpPr>
          <p:spPr bwMode="auto">
            <a:xfrm>
              <a:off x="1563080" y="2063262"/>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grpSp>
      <p:grpSp>
        <p:nvGrpSpPr>
          <p:cNvPr id="176" name="Group 175"/>
          <p:cNvGrpSpPr/>
          <p:nvPr/>
        </p:nvGrpSpPr>
        <p:grpSpPr>
          <a:xfrm>
            <a:off x="582244" y="3206268"/>
            <a:ext cx="8440168" cy="746368"/>
            <a:chOff x="533400" y="3540372"/>
            <a:chExt cx="8440168" cy="746368"/>
          </a:xfrm>
        </p:grpSpPr>
        <p:pic>
          <p:nvPicPr>
            <p:cNvPr id="177" name="Picture 4" descr="Y:\project\info-team\shared_graphics\Smart Grid\david\meters chart squashed for slide.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3400" y="3540372"/>
              <a:ext cx="8440168" cy="746368"/>
            </a:xfrm>
            <a:prstGeom prst="rect">
              <a:avLst/>
            </a:prstGeom>
            <a:noFill/>
            <a:ln>
              <a:noFill/>
            </a:ln>
          </p:spPr>
        </p:pic>
        <p:cxnSp>
          <p:nvCxnSpPr>
            <p:cNvPr id="178" name="Straight Connector 177"/>
            <p:cNvCxnSpPr/>
            <p:nvPr/>
          </p:nvCxnSpPr>
          <p:spPr bwMode="auto">
            <a:xfrm>
              <a:off x="156502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9" name="Straight Connector 178"/>
            <p:cNvCxnSpPr/>
            <p:nvPr/>
          </p:nvCxnSpPr>
          <p:spPr bwMode="auto">
            <a:xfrm>
              <a:off x="261424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0" name="Straight Connector 179"/>
            <p:cNvCxnSpPr/>
            <p:nvPr/>
          </p:nvCxnSpPr>
          <p:spPr bwMode="auto">
            <a:xfrm>
              <a:off x="3684956"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1" name="Straight Connector 180"/>
            <p:cNvCxnSpPr/>
            <p:nvPr/>
          </p:nvCxnSpPr>
          <p:spPr bwMode="auto">
            <a:xfrm>
              <a:off x="4724412"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2" name="Straight Connector 181"/>
            <p:cNvCxnSpPr/>
            <p:nvPr/>
          </p:nvCxnSpPr>
          <p:spPr bwMode="auto">
            <a:xfrm>
              <a:off x="576190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3" name="Straight Connector 182"/>
            <p:cNvCxnSpPr/>
            <p:nvPr/>
          </p:nvCxnSpPr>
          <p:spPr bwMode="auto">
            <a:xfrm>
              <a:off x="683066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4" name="Straight Connector 183"/>
            <p:cNvCxnSpPr/>
            <p:nvPr/>
          </p:nvCxnSpPr>
          <p:spPr bwMode="auto">
            <a:xfrm>
              <a:off x="7907244"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grpSp>
      <p:cxnSp>
        <p:nvCxnSpPr>
          <p:cNvPr id="13" name="Straight Connector 12"/>
          <p:cNvCxnSpPr/>
          <p:nvPr/>
        </p:nvCxnSpPr>
        <p:spPr bwMode="auto">
          <a:xfrm>
            <a:off x="159437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6" name="Straight Connector 15"/>
          <p:cNvCxnSpPr/>
          <p:nvPr/>
        </p:nvCxnSpPr>
        <p:spPr bwMode="auto">
          <a:xfrm>
            <a:off x="2657371"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7" name="Straight Connector 16"/>
          <p:cNvCxnSpPr/>
          <p:nvPr/>
        </p:nvCxnSpPr>
        <p:spPr bwMode="auto">
          <a:xfrm>
            <a:off x="3714461"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p:cNvCxnSpPr/>
          <p:nvPr/>
        </p:nvCxnSpPr>
        <p:spPr bwMode="auto">
          <a:xfrm>
            <a:off x="476564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p:cNvCxnSpPr/>
          <p:nvPr/>
        </p:nvCxnSpPr>
        <p:spPr bwMode="auto">
          <a:xfrm>
            <a:off x="582273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p:cNvCxnSpPr/>
          <p:nvPr/>
        </p:nvCxnSpPr>
        <p:spPr bwMode="auto">
          <a:xfrm>
            <a:off x="687982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21" name="Straight Connector 20"/>
          <p:cNvCxnSpPr/>
          <p:nvPr/>
        </p:nvCxnSpPr>
        <p:spPr bwMode="auto">
          <a:xfrm>
            <a:off x="793691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sp>
        <p:nvSpPr>
          <p:cNvPr id="186" name="Rectangular Callout 185"/>
          <p:cNvSpPr/>
          <p:nvPr/>
        </p:nvSpPr>
        <p:spPr bwMode="auto">
          <a:xfrm>
            <a:off x="550878" y="6095918"/>
            <a:ext cx="8417442" cy="310707"/>
          </a:xfrm>
          <a:prstGeom prst="wedgeRectCallout">
            <a:avLst>
              <a:gd name="adj1" fmla="val -47303"/>
              <a:gd name="adj2" fmla="val 15489"/>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8 Domains: Logical groupings of smart grid related characteristics</a:t>
            </a:r>
          </a:p>
        </p:txBody>
      </p:sp>
      <p:sp>
        <p:nvSpPr>
          <p:cNvPr id="187" name="Rectangular Callout 186"/>
          <p:cNvSpPr/>
          <p:nvPr/>
        </p:nvSpPr>
        <p:spPr bwMode="auto">
          <a:xfrm>
            <a:off x="609600" y="685800"/>
            <a:ext cx="7010400" cy="304800"/>
          </a:xfrm>
          <a:prstGeom prst="wedgeRectCallout">
            <a:avLst>
              <a:gd name="adj1" fmla="val -52766"/>
              <a:gd name="adj2" fmla="val 46908"/>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6 Maturity Levels: Defined sets of characteristics and outcomes </a:t>
            </a:r>
          </a:p>
        </p:txBody>
      </p:sp>
      <p:sp>
        <p:nvSpPr>
          <p:cNvPr id="188" name="Rectangular Callout 187"/>
          <p:cNvSpPr/>
          <p:nvPr/>
        </p:nvSpPr>
        <p:spPr bwMode="auto">
          <a:xfrm>
            <a:off x="2057400" y="2743200"/>
            <a:ext cx="5450683" cy="638353"/>
          </a:xfrm>
          <a:prstGeom prst="wedgeRectCallout">
            <a:avLst>
              <a:gd name="adj1" fmla="val -27617"/>
              <a:gd name="adj2" fmla="val -498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175 Characteristics: Features you would expect to see at each stage of the smart grid journey </a:t>
            </a:r>
          </a:p>
        </p:txBody>
      </p:sp>
    </p:spTree>
    <p:extLst>
      <p:ext uri="{BB962C8B-B14F-4D97-AF65-F5344CB8AC3E}">
        <p14:creationId xmlns:p14="http://schemas.microsoft.com/office/powerpoint/2010/main" val="1197937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50" fill="hold"/>
                                        <p:tgtEl>
                                          <p:spTgt spid="13"/>
                                        </p:tgtEl>
                                        <p:attrNameLst>
                                          <p:attrName>ppt_x</p:attrName>
                                        </p:attrNameLst>
                                      </p:cBhvr>
                                      <p:tavLst>
                                        <p:tav tm="0">
                                          <p:val>
                                            <p:strVal val="1+#ppt_w/2"/>
                                          </p:val>
                                        </p:tav>
                                        <p:tav tm="100000">
                                          <p:val>
                                            <p:strVal val="#ppt_x"/>
                                          </p:val>
                                        </p:tav>
                                      </p:tavLst>
                                    </p:anim>
                                    <p:anim calcmode="lin" valueType="num">
                                      <p:cBhvr additive="base">
                                        <p:cTn id="12" dur="5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600" fill="hold"/>
                                        <p:tgtEl>
                                          <p:spTgt spid="5"/>
                                        </p:tgtEl>
                                        <p:attrNameLst>
                                          <p:attrName>ppt_x</p:attrName>
                                        </p:attrNameLst>
                                      </p:cBhvr>
                                      <p:tavLst>
                                        <p:tav tm="0">
                                          <p:val>
                                            <p:strVal val="1+#ppt_w/2"/>
                                          </p:val>
                                        </p:tav>
                                        <p:tav tm="100000">
                                          <p:val>
                                            <p:strVal val="#ppt_x"/>
                                          </p:val>
                                        </p:tav>
                                      </p:tavLst>
                                    </p:anim>
                                    <p:anim calcmode="lin" valueType="num">
                                      <p:cBhvr additive="base">
                                        <p:cTn id="16" dur="6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650" fill="hold"/>
                                        <p:tgtEl>
                                          <p:spTgt spid="16"/>
                                        </p:tgtEl>
                                        <p:attrNameLst>
                                          <p:attrName>ppt_x</p:attrName>
                                        </p:attrNameLst>
                                      </p:cBhvr>
                                      <p:tavLst>
                                        <p:tav tm="0">
                                          <p:val>
                                            <p:strVal val="1+#ppt_w/2"/>
                                          </p:val>
                                        </p:tav>
                                        <p:tav tm="100000">
                                          <p:val>
                                            <p:strVal val="#ppt_x"/>
                                          </p:val>
                                        </p:tav>
                                      </p:tavLst>
                                    </p:anim>
                                    <p:anim calcmode="lin" valueType="num">
                                      <p:cBhvr additive="base">
                                        <p:cTn id="20" dur="65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00" fill="hold"/>
                                        <p:tgtEl>
                                          <p:spTgt spid="6"/>
                                        </p:tgtEl>
                                        <p:attrNameLst>
                                          <p:attrName>ppt_x</p:attrName>
                                        </p:attrNameLst>
                                      </p:cBhvr>
                                      <p:tavLst>
                                        <p:tav tm="0">
                                          <p:val>
                                            <p:strVal val="1+#ppt_w/2"/>
                                          </p:val>
                                        </p:tav>
                                        <p:tav tm="100000">
                                          <p:val>
                                            <p:strVal val="#ppt_x"/>
                                          </p:val>
                                        </p:tav>
                                      </p:tavLst>
                                    </p:anim>
                                    <p:anim calcmode="lin" valueType="num">
                                      <p:cBhvr additive="base">
                                        <p:cTn id="24" dur="7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800" fill="hold"/>
                                        <p:tgtEl>
                                          <p:spTgt spid="7"/>
                                        </p:tgtEl>
                                        <p:attrNameLst>
                                          <p:attrName>ppt_x</p:attrName>
                                        </p:attrNameLst>
                                      </p:cBhvr>
                                      <p:tavLst>
                                        <p:tav tm="0">
                                          <p:val>
                                            <p:strVal val="1+#ppt_w/2"/>
                                          </p:val>
                                        </p:tav>
                                        <p:tav tm="100000">
                                          <p:val>
                                            <p:strVal val="#ppt_x"/>
                                          </p:val>
                                        </p:tav>
                                      </p:tavLst>
                                    </p:anim>
                                    <p:anim calcmode="lin" valueType="num">
                                      <p:cBhvr additive="base">
                                        <p:cTn id="32" dur="8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850" fill="hold"/>
                                        <p:tgtEl>
                                          <p:spTgt spid="18"/>
                                        </p:tgtEl>
                                        <p:attrNameLst>
                                          <p:attrName>ppt_x</p:attrName>
                                        </p:attrNameLst>
                                      </p:cBhvr>
                                      <p:tavLst>
                                        <p:tav tm="0">
                                          <p:val>
                                            <p:strVal val="1+#ppt_w/2"/>
                                          </p:val>
                                        </p:tav>
                                        <p:tav tm="100000">
                                          <p:val>
                                            <p:strVal val="#ppt_x"/>
                                          </p:val>
                                        </p:tav>
                                      </p:tavLst>
                                    </p:anim>
                                    <p:anim calcmode="lin" valueType="num">
                                      <p:cBhvr additive="base">
                                        <p:cTn id="36" dur="85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900" fill="hold"/>
                                        <p:tgtEl>
                                          <p:spTgt spid="8"/>
                                        </p:tgtEl>
                                        <p:attrNameLst>
                                          <p:attrName>ppt_x</p:attrName>
                                        </p:attrNameLst>
                                      </p:cBhvr>
                                      <p:tavLst>
                                        <p:tav tm="0">
                                          <p:val>
                                            <p:strVal val="1+#ppt_w/2"/>
                                          </p:val>
                                        </p:tav>
                                        <p:tav tm="100000">
                                          <p:val>
                                            <p:strVal val="#ppt_x"/>
                                          </p:val>
                                        </p:tav>
                                      </p:tavLst>
                                    </p:anim>
                                    <p:anim calcmode="lin" valueType="num">
                                      <p:cBhvr additive="base">
                                        <p:cTn id="40" dur="90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950" fill="hold"/>
                                        <p:tgtEl>
                                          <p:spTgt spid="19"/>
                                        </p:tgtEl>
                                        <p:attrNameLst>
                                          <p:attrName>ppt_x</p:attrName>
                                        </p:attrNameLst>
                                      </p:cBhvr>
                                      <p:tavLst>
                                        <p:tav tm="0">
                                          <p:val>
                                            <p:strVal val="1+#ppt_w/2"/>
                                          </p:val>
                                        </p:tav>
                                        <p:tav tm="100000">
                                          <p:val>
                                            <p:strVal val="#ppt_x"/>
                                          </p:val>
                                        </p:tav>
                                      </p:tavLst>
                                    </p:anim>
                                    <p:anim calcmode="lin" valueType="num">
                                      <p:cBhvr additive="base">
                                        <p:cTn id="44" dur="950" fill="hold"/>
                                        <p:tgtEl>
                                          <p:spTgt spid="1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1+#ppt_w/2"/>
                                          </p:val>
                                        </p:tav>
                                        <p:tav tm="100000">
                                          <p:val>
                                            <p:strVal val="#ppt_x"/>
                                          </p:val>
                                        </p:tav>
                                      </p:tavLst>
                                    </p:anim>
                                    <p:anim calcmode="lin" valueType="num">
                                      <p:cBhvr additive="base">
                                        <p:cTn id="48" dur="1000" fill="hold"/>
                                        <p:tgtEl>
                                          <p:spTgt spid="9"/>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050" fill="hold"/>
                                        <p:tgtEl>
                                          <p:spTgt spid="20"/>
                                        </p:tgtEl>
                                        <p:attrNameLst>
                                          <p:attrName>ppt_x</p:attrName>
                                        </p:attrNameLst>
                                      </p:cBhvr>
                                      <p:tavLst>
                                        <p:tav tm="0">
                                          <p:val>
                                            <p:strVal val="1+#ppt_w/2"/>
                                          </p:val>
                                        </p:tav>
                                        <p:tav tm="100000">
                                          <p:val>
                                            <p:strVal val="#ppt_x"/>
                                          </p:val>
                                        </p:tav>
                                      </p:tavLst>
                                    </p:anim>
                                    <p:anim calcmode="lin" valueType="num">
                                      <p:cBhvr additive="base">
                                        <p:cTn id="52" dur="105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100" fill="hold"/>
                                        <p:tgtEl>
                                          <p:spTgt spid="10"/>
                                        </p:tgtEl>
                                        <p:attrNameLst>
                                          <p:attrName>ppt_x</p:attrName>
                                        </p:attrNameLst>
                                      </p:cBhvr>
                                      <p:tavLst>
                                        <p:tav tm="0">
                                          <p:val>
                                            <p:strVal val="1+#ppt_w/2"/>
                                          </p:val>
                                        </p:tav>
                                        <p:tav tm="100000">
                                          <p:val>
                                            <p:strVal val="#ppt_x"/>
                                          </p:val>
                                        </p:tav>
                                      </p:tavLst>
                                    </p:anim>
                                    <p:anim calcmode="lin" valueType="num">
                                      <p:cBhvr additive="base">
                                        <p:cTn id="56" dur="11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1150" fill="hold"/>
                                        <p:tgtEl>
                                          <p:spTgt spid="21"/>
                                        </p:tgtEl>
                                        <p:attrNameLst>
                                          <p:attrName>ppt_x</p:attrName>
                                        </p:attrNameLst>
                                      </p:cBhvr>
                                      <p:tavLst>
                                        <p:tav tm="0">
                                          <p:val>
                                            <p:strVal val="1+#ppt_w/2"/>
                                          </p:val>
                                        </p:tav>
                                        <p:tav tm="100000">
                                          <p:val>
                                            <p:strVal val="#ppt_x"/>
                                          </p:val>
                                        </p:tav>
                                      </p:tavLst>
                                    </p:anim>
                                    <p:anim calcmode="lin" valueType="num">
                                      <p:cBhvr additive="base">
                                        <p:cTn id="60" dur="115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200" fill="hold"/>
                                        <p:tgtEl>
                                          <p:spTgt spid="11"/>
                                        </p:tgtEl>
                                        <p:attrNameLst>
                                          <p:attrName>ppt_x</p:attrName>
                                        </p:attrNameLst>
                                      </p:cBhvr>
                                      <p:tavLst>
                                        <p:tav tm="0">
                                          <p:val>
                                            <p:strVal val="1+#ppt_w/2"/>
                                          </p:val>
                                        </p:tav>
                                        <p:tav tm="100000">
                                          <p:val>
                                            <p:strVal val="#ppt_x"/>
                                          </p:val>
                                        </p:tav>
                                      </p:tavLst>
                                    </p:anim>
                                    <p:anim calcmode="lin" valueType="num">
                                      <p:cBhvr additive="base">
                                        <p:cTn id="64" dur="1200" fill="hold"/>
                                        <p:tgtEl>
                                          <p:spTgt spid="11"/>
                                        </p:tgtEl>
                                        <p:attrNameLst>
                                          <p:attrName>ppt_y</p:attrName>
                                        </p:attrNameLst>
                                      </p:cBhvr>
                                      <p:tavLst>
                                        <p:tav tm="0">
                                          <p:val>
                                            <p:strVal val="0-#ppt_h/2"/>
                                          </p:val>
                                        </p:tav>
                                        <p:tav tm="100000">
                                          <p:val>
                                            <p:strVal val="#ppt_y"/>
                                          </p:val>
                                        </p:tav>
                                      </p:tavLst>
                                    </p:anim>
                                  </p:childTnLst>
                                </p:cTn>
                              </p:par>
                            </p:childTnLst>
                          </p:cTn>
                        </p:par>
                        <p:par>
                          <p:cTn id="65" fill="hold">
                            <p:stCondLst>
                              <p:cond delay="1200"/>
                            </p:stCondLst>
                            <p:childTnLst>
                              <p:par>
                                <p:cTn id="66" presetID="22" presetClass="entr" presetSubtype="8" fill="hold" grpId="0" nodeType="afterEffect">
                                  <p:stCondLst>
                                    <p:cond delay="0"/>
                                  </p:stCondLst>
                                  <p:childTnLst>
                                    <p:set>
                                      <p:cBhvr>
                                        <p:cTn id="67" dur="1" fill="hold">
                                          <p:stCondLst>
                                            <p:cond delay="0"/>
                                          </p:stCondLst>
                                        </p:cTn>
                                        <p:tgtEl>
                                          <p:spTgt spid="186"/>
                                        </p:tgtEl>
                                        <p:attrNameLst>
                                          <p:attrName>style.visibility</p:attrName>
                                        </p:attrNameLst>
                                      </p:cBhvr>
                                      <p:to>
                                        <p:strVal val="visible"/>
                                      </p:to>
                                    </p:set>
                                    <p:animEffect transition="in" filter="wipe(left)">
                                      <p:cBhvr>
                                        <p:cTn id="68" dur="1000"/>
                                        <p:tgtEl>
                                          <p:spTgt spid="18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1+#ppt_w/2"/>
                                          </p:val>
                                        </p:tav>
                                        <p:tav tm="100000">
                                          <p:val>
                                            <p:strVal val="#ppt_x"/>
                                          </p:val>
                                        </p:tav>
                                      </p:tavLst>
                                    </p:anim>
                                    <p:anim calcmode="lin" valueType="num">
                                      <p:cBhvr additive="base">
                                        <p:cTn id="74" dur="500" fill="hold"/>
                                        <p:tgtEl>
                                          <p:spTgt spid="34"/>
                                        </p:tgtEl>
                                        <p:attrNameLst>
                                          <p:attrName>ppt_y</p:attrName>
                                        </p:attrNameLst>
                                      </p:cBhvr>
                                      <p:tavLst>
                                        <p:tav tm="0">
                                          <p:val>
                                            <p:strVal val="0-#ppt_h/2"/>
                                          </p:val>
                                        </p:tav>
                                        <p:tav tm="100000">
                                          <p:val>
                                            <p:strVal val="#ppt_y"/>
                                          </p:val>
                                        </p:tav>
                                      </p:tavLst>
                                    </p:anim>
                                  </p:childTnLst>
                                </p:cTn>
                              </p:par>
                              <p:par>
                                <p:cTn id="75" presetID="2" presetClass="entr" presetSubtype="3"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700" fill="hold"/>
                                        <p:tgtEl>
                                          <p:spTgt spid="33"/>
                                        </p:tgtEl>
                                        <p:attrNameLst>
                                          <p:attrName>ppt_x</p:attrName>
                                        </p:attrNameLst>
                                      </p:cBhvr>
                                      <p:tavLst>
                                        <p:tav tm="0">
                                          <p:val>
                                            <p:strVal val="1+#ppt_w/2"/>
                                          </p:val>
                                        </p:tav>
                                        <p:tav tm="100000">
                                          <p:val>
                                            <p:strVal val="#ppt_x"/>
                                          </p:val>
                                        </p:tav>
                                      </p:tavLst>
                                    </p:anim>
                                    <p:anim calcmode="lin" valueType="num">
                                      <p:cBhvr additive="base">
                                        <p:cTn id="78" dur="700" fill="hold"/>
                                        <p:tgtEl>
                                          <p:spTgt spid="33"/>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900" fill="hold"/>
                                        <p:tgtEl>
                                          <p:spTgt spid="32"/>
                                        </p:tgtEl>
                                        <p:attrNameLst>
                                          <p:attrName>ppt_x</p:attrName>
                                        </p:attrNameLst>
                                      </p:cBhvr>
                                      <p:tavLst>
                                        <p:tav tm="0">
                                          <p:val>
                                            <p:strVal val="1+#ppt_w/2"/>
                                          </p:val>
                                        </p:tav>
                                        <p:tav tm="100000">
                                          <p:val>
                                            <p:strVal val="#ppt_x"/>
                                          </p:val>
                                        </p:tav>
                                      </p:tavLst>
                                    </p:anim>
                                    <p:anim calcmode="lin" valueType="num">
                                      <p:cBhvr additive="base">
                                        <p:cTn id="82" dur="900" fill="hold"/>
                                        <p:tgtEl>
                                          <p:spTgt spid="32"/>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1100" fill="hold"/>
                                        <p:tgtEl>
                                          <p:spTgt spid="31"/>
                                        </p:tgtEl>
                                        <p:attrNameLst>
                                          <p:attrName>ppt_x</p:attrName>
                                        </p:attrNameLst>
                                      </p:cBhvr>
                                      <p:tavLst>
                                        <p:tav tm="0">
                                          <p:val>
                                            <p:strVal val="1+#ppt_w/2"/>
                                          </p:val>
                                        </p:tav>
                                        <p:tav tm="100000">
                                          <p:val>
                                            <p:strVal val="#ppt_x"/>
                                          </p:val>
                                        </p:tav>
                                      </p:tavLst>
                                    </p:anim>
                                    <p:anim calcmode="lin" valueType="num">
                                      <p:cBhvr additive="base">
                                        <p:cTn id="86" dur="1100" fill="hold"/>
                                        <p:tgtEl>
                                          <p:spTgt spid="31"/>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1300" fill="hold"/>
                                        <p:tgtEl>
                                          <p:spTgt spid="30"/>
                                        </p:tgtEl>
                                        <p:attrNameLst>
                                          <p:attrName>ppt_x</p:attrName>
                                        </p:attrNameLst>
                                      </p:cBhvr>
                                      <p:tavLst>
                                        <p:tav tm="0">
                                          <p:val>
                                            <p:strVal val="1+#ppt_w/2"/>
                                          </p:val>
                                        </p:tav>
                                        <p:tav tm="100000">
                                          <p:val>
                                            <p:strVal val="#ppt_x"/>
                                          </p:val>
                                        </p:tav>
                                      </p:tavLst>
                                    </p:anim>
                                    <p:anim calcmode="lin" valueType="num">
                                      <p:cBhvr additive="base">
                                        <p:cTn id="90" dur="1300" fill="hold"/>
                                        <p:tgtEl>
                                          <p:spTgt spid="30"/>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1400" fill="hold"/>
                                        <p:tgtEl>
                                          <p:spTgt spid="29"/>
                                        </p:tgtEl>
                                        <p:attrNameLst>
                                          <p:attrName>ppt_x</p:attrName>
                                        </p:attrNameLst>
                                      </p:cBhvr>
                                      <p:tavLst>
                                        <p:tav tm="0">
                                          <p:val>
                                            <p:strVal val="1+#ppt_w/2"/>
                                          </p:val>
                                        </p:tav>
                                        <p:tav tm="100000">
                                          <p:val>
                                            <p:strVal val="#ppt_x"/>
                                          </p:val>
                                        </p:tav>
                                      </p:tavLst>
                                    </p:anim>
                                    <p:anim calcmode="lin" valueType="num">
                                      <p:cBhvr additive="base">
                                        <p:cTn id="94" dur="1400" fill="hold"/>
                                        <p:tgtEl>
                                          <p:spTgt spid="29"/>
                                        </p:tgtEl>
                                        <p:attrNameLst>
                                          <p:attrName>ppt_y</p:attrName>
                                        </p:attrNameLst>
                                      </p:cBhvr>
                                      <p:tavLst>
                                        <p:tav tm="0">
                                          <p:val>
                                            <p:strVal val="0-#ppt_h/2"/>
                                          </p:val>
                                        </p:tav>
                                        <p:tav tm="100000">
                                          <p:val>
                                            <p:strVal val="#ppt_y"/>
                                          </p:val>
                                        </p:tav>
                                      </p:tavLst>
                                    </p:anim>
                                  </p:childTnLst>
                                </p:cTn>
                              </p:par>
                            </p:childTnLst>
                          </p:cTn>
                        </p:par>
                        <p:par>
                          <p:cTn id="95" fill="hold">
                            <p:stCondLst>
                              <p:cond delay="1400"/>
                            </p:stCondLst>
                            <p:childTnLst>
                              <p:par>
                                <p:cTn id="96" presetID="22" presetClass="entr" presetSubtype="8" fill="hold" grpId="0" nodeType="after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wipe(left)">
                                      <p:cBhvr>
                                        <p:cTn id="98" dur="1000"/>
                                        <p:tgtEl>
                                          <p:spTgt spid="187"/>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1000" fill="hold"/>
                                        <p:tgtEl>
                                          <p:spTgt spid="158"/>
                                        </p:tgtEl>
                                        <p:attrNameLst>
                                          <p:attrName>ppt_w</p:attrName>
                                        </p:attrNameLst>
                                      </p:cBhvr>
                                      <p:tavLst>
                                        <p:tav tm="0">
                                          <p:val>
                                            <p:fltVal val="0"/>
                                          </p:val>
                                        </p:tav>
                                        <p:tav tm="100000">
                                          <p:val>
                                            <p:strVal val="#ppt_w"/>
                                          </p:val>
                                        </p:tav>
                                      </p:tavLst>
                                    </p:anim>
                                    <p:anim calcmode="lin" valueType="num">
                                      <p:cBhvr>
                                        <p:cTn id="104" dur="1000" fill="hold"/>
                                        <p:tgtEl>
                                          <p:spTgt spid="158"/>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76"/>
                                        </p:tgtEl>
                                        <p:attrNameLst>
                                          <p:attrName>style.visibility</p:attrName>
                                        </p:attrNameLst>
                                      </p:cBhvr>
                                      <p:to>
                                        <p:strVal val="visible"/>
                                      </p:to>
                                    </p:set>
                                    <p:anim calcmode="lin" valueType="num">
                                      <p:cBhvr>
                                        <p:cTn id="107" dur="1000" fill="hold"/>
                                        <p:tgtEl>
                                          <p:spTgt spid="176"/>
                                        </p:tgtEl>
                                        <p:attrNameLst>
                                          <p:attrName>ppt_w</p:attrName>
                                        </p:attrNameLst>
                                      </p:cBhvr>
                                      <p:tavLst>
                                        <p:tav tm="0">
                                          <p:val>
                                            <p:fltVal val="0"/>
                                          </p:val>
                                        </p:tav>
                                        <p:tav tm="100000">
                                          <p:val>
                                            <p:strVal val="#ppt_w"/>
                                          </p:val>
                                        </p:tav>
                                      </p:tavLst>
                                    </p:anim>
                                    <p:anim calcmode="lin" valueType="num">
                                      <p:cBhvr>
                                        <p:cTn id="108" dur="1000" fill="hold"/>
                                        <p:tgtEl>
                                          <p:spTgt spid="17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49"/>
                                        </p:tgtEl>
                                        <p:attrNameLst>
                                          <p:attrName>style.visibility</p:attrName>
                                        </p:attrNameLst>
                                      </p:cBhvr>
                                      <p:to>
                                        <p:strVal val="visible"/>
                                      </p:to>
                                    </p:set>
                                    <p:anim calcmode="lin" valueType="num">
                                      <p:cBhvr>
                                        <p:cTn id="111" dur="1000" fill="hold"/>
                                        <p:tgtEl>
                                          <p:spTgt spid="149"/>
                                        </p:tgtEl>
                                        <p:attrNameLst>
                                          <p:attrName>ppt_w</p:attrName>
                                        </p:attrNameLst>
                                      </p:cBhvr>
                                      <p:tavLst>
                                        <p:tav tm="0">
                                          <p:val>
                                            <p:fltVal val="0"/>
                                          </p:val>
                                        </p:tav>
                                        <p:tav tm="100000">
                                          <p:val>
                                            <p:strVal val="#ppt_w"/>
                                          </p:val>
                                        </p:tav>
                                      </p:tavLst>
                                    </p:anim>
                                    <p:anim calcmode="lin" valueType="num">
                                      <p:cBhvr>
                                        <p:cTn id="112" dur="1000" fill="hold"/>
                                        <p:tgtEl>
                                          <p:spTgt spid="149"/>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1000" fill="hold"/>
                                        <p:tgtEl>
                                          <p:spTgt spid="167"/>
                                        </p:tgtEl>
                                        <p:attrNameLst>
                                          <p:attrName>ppt_w</p:attrName>
                                        </p:attrNameLst>
                                      </p:cBhvr>
                                      <p:tavLst>
                                        <p:tav tm="0">
                                          <p:val>
                                            <p:fltVal val="0"/>
                                          </p:val>
                                        </p:tav>
                                        <p:tav tm="100000">
                                          <p:val>
                                            <p:strVal val="#ppt_w"/>
                                          </p:val>
                                        </p:tav>
                                      </p:tavLst>
                                    </p:anim>
                                    <p:anim calcmode="lin" valueType="num">
                                      <p:cBhvr>
                                        <p:cTn id="116" dur="1000" fill="hold"/>
                                        <p:tgtEl>
                                          <p:spTgt spid="167"/>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1000" fill="hold"/>
                                        <p:tgtEl>
                                          <p:spTgt spid="140"/>
                                        </p:tgtEl>
                                        <p:attrNameLst>
                                          <p:attrName>ppt_w</p:attrName>
                                        </p:attrNameLst>
                                      </p:cBhvr>
                                      <p:tavLst>
                                        <p:tav tm="0">
                                          <p:val>
                                            <p:fltVal val="0"/>
                                          </p:val>
                                        </p:tav>
                                        <p:tav tm="100000">
                                          <p:val>
                                            <p:strVal val="#ppt_w"/>
                                          </p:val>
                                        </p:tav>
                                      </p:tavLst>
                                    </p:anim>
                                    <p:anim calcmode="lin" valueType="num">
                                      <p:cBhvr>
                                        <p:cTn id="120" dur="1000" fill="hold"/>
                                        <p:tgtEl>
                                          <p:spTgt spid="140"/>
                                        </p:tgtEl>
                                        <p:attrNameLst>
                                          <p:attrName>ppt_h</p:attrName>
                                        </p:attrNameLst>
                                      </p:cBhvr>
                                      <p:tavLst>
                                        <p:tav tm="0">
                                          <p:val>
                                            <p:fltVal val="0"/>
                                          </p:val>
                                        </p:tav>
                                        <p:tav tm="100000">
                                          <p:val>
                                            <p:strVal val="#ppt_h"/>
                                          </p:val>
                                        </p:tav>
                                      </p:tavLst>
                                    </p:anim>
                                  </p:childTnLst>
                                </p:cTn>
                              </p:par>
                            </p:childTnLst>
                          </p:cTn>
                        </p:par>
                        <p:par>
                          <p:cTn id="121" fill="hold">
                            <p:stCondLst>
                              <p:cond delay="1000"/>
                            </p:stCondLst>
                            <p:childTnLst>
                              <p:par>
                                <p:cTn id="122" presetID="23" presetClass="entr" presetSubtype="16" fill="hold" grpId="0" nodeType="afterEffect">
                                  <p:stCondLst>
                                    <p:cond delay="0"/>
                                  </p:stCondLst>
                                  <p:childTnLst>
                                    <p:set>
                                      <p:cBhvr>
                                        <p:cTn id="123" dur="1" fill="hold">
                                          <p:stCondLst>
                                            <p:cond delay="0"/>
                                          </p:stCondLst>
                                        </p:cTn>
                                        <p:tgtEl>
                                          <p:spTgt spid="188"/>
                                        </p:tgtEl>
                                        <p:attrNameLst>
                                          <p:attrName>style.visibility</p:attrName>
                                        </p:attrNameLst>
                                      </p:cBhvr>
                                      <p:to>
                                        <p:strVal val="visible"/>
                                      </p:to>
                                    </p:set>
                                    <p:anim calcmode="lin" valueType="num">
                                      <p:cBhvr>
                                        <p:cTn id="124" dur="900" fill="hold"/>
                                        <p:tgtEl>
                                          <p:spTgt spid="188"/>
                                        </p:tgtEl>
                                        <p:attrNameLst>
                                          <p:attrName>ppt_w</p:attrName>
                                        </p:attrNameLst>
                                      </p:cBhvr>
                                      <p:tavLst>
                                        <p:tav tm="0">
                                          <p:val>
                                            <p:fltVal val="0"/>
                                          </p:val>
                                        </p:tav>
                                        <p:tav tm="100000">
                                          <p:val>
                                            <p:strVal val="#ppt_w"/>
                                          </p:val>
                                        </p:tav>
                                      </p:tavLst>
                                    </p:anim>
                                    <p:anim calcmode="lin" valueType="num">
                                      <p:cBhvr>
                                        <p:cTn id="125" dur="900" fill="hold"/>
                                        <p:tgtEl>
                                          <p:spTgt spid="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4" grpId="0" animBg="1"/>
      <p:bldP spid="5" grpId="0" animBg="1"/>
      <p:bldP spid="6" grpId="0" animBg="1"/>
      <p:bldP spid="7" grpId="0" animBg="1"/>
      <p:bldP spid="8" grpId="0" animBg="1"/>
      <p:bldP spid="9" grpId="0" animBg="1"/>
      <p:bldP spid="10" grpId="0" animBg="1"/>
      <p:bldP spid="11" grpId="0" animBg="1"/>
      <p:bldP spid="186" grpId="0" animBg="1"/>
      <p:bldP spid="187" grpId="0" animBg="1"/>
      <p:bldP spid="1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bwMode="auto">
          <a:xfrm>
            <a:off x="1751338" y="1305771"/>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4" name="Straight Connector 53"/>
          <p:cNvCxnSpPr/>
          <p:nvPr/>
        </p:nvCxnSpPr>
        <p:spPr bwMode="auto">
          <a:xfrm>
            <a:off x="1751338" y="2132979"/>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5" name="Straight Connector 54"/>
          <p:cNvCxnSpPr/>
          <p:nvPr/>
        </p:nvCxnSpPr>
        <p:spPr bwMode="auto">
          <a:xfrm>
            <a:off x="1751338" y="2960187"/>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6" name="Straight Connector 55"/>
          <p:cNvCxnSpPr/>
          <p:nvPr/>
        </p:nvCxnSpPr>
        <p:spPr bwMode="auto">
          <a:xfrm>
            <a:off x="1751338" y="3787395"/>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7" name="Straight Connector 56"/>
          <p:cNvCxnSpPr/>
          <p:nvPr/>
        </p:nvCxnSpPr>
        <p:spPr bwMode="auto">
          <a:xfrm>
            <a:off x="1751338" y="4614603"/>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8" name="Straight Connector 57"/>
          <p:cNvCxnSpPr/>
          <p:nvPr/>
        </p:nvCxnSpPr>
        <p:spPr bwMode="auto">
          <a:xfrm>
            <a:off x="1751338" y="5441810"/>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sp>
        <p:nvSpPr>
          <p:cNvPr id="34818" name="Title 1"/>
          <p:cNvSpPr>
            <a:spLocks noGrp="1"/>
          </p:cNvSpPr>
          <p:nvPr>
            <p:ph type="title"/>
          </p:nvPr>
        </p:nvSpPr>
        <p:spPr>
          <a:xfrm>
            <a:off x="530352" y="420624"/>
            <a:ext cx="7457355" cy="394980"/>
          </a:xfrm>
        </p:spPr>
        <p:txBody>
          <a:bodyPr/>
          <a:lstStyle/>
          <a:p>
            <a:r>
              <a:rPr lang="en-US" dirty="0"/>
              <a:t>Smart Grid Maturity Model – levels </a:t>
            </a:r>
          </a:p>
        </p:txBody>
      </p:sp>
      <p:pic>
        <p:nvPicPr>
          <p:cNvPr id="4099" name="Picture 3"/>
          <p:cNvPicPr>
            <a:picLocks noChangeAspect="1" noChangeArrowheads="1"/>
          </p:cNvPicPr>
          <p:nvPr/>
        </p:nvPicPr>
        <p:blipFill>
          <a:blip r:embed="rId3" cstate="print"/>
          <a:srcRect/>
          <a:stretch>
            <a:fillRect/>
          </a:stretch>
        </p:blipFill>
        <p:spPr bwMode="auto">
          <a:xfrm>
            <a:off x="788648" y="1298268"/>
            <a:ext cx="1158685" cy="4839058"/>
          </a:xfrm>
          <a:prstGeom prst="rect">
            <a:avLst/>
          </a:prstGeom>
          <a:noFill/>
          <a:ln w="9525">
            <a:noFill/>
            <a:miter lim="800000"/>
            <a:headEnd/>
            <a:tailEnd/>
          </a:ln>
          <a:effectLst/>
        </p:spPr>
      </p:pic>
      <p:sp>
        <p:nvSpPr>
          <p:cNvPr id="38" name="TextBox 37"/>
          <p:cNvSpPr txBox="1"/>
          <p:nvPr/>
        </p:nvSpPr>
        <p:spPr>
          <a:xfrm>
            <a:off x="533400" y="1263949"/>
            <a:ext cx="1447800" cy="261610"/>
          </a:xfrm>
          <a:prstGeom prst="rect">
            <a:avLst/>
          </a:prstGeom>
          <a:noFill/>
        </p:spPr>
        <p:txBody>
          <a:bodyPr wrap="square" rtlCol="0">
            <a:spAutoFit/>
          </a:bodyPr>
          <a:lstStyle/>
          <a:p>
            <a:pPr algn="r"/>
            <a:r>
              <a:rPr lang="en-US" sz="1100" dirty="0">
                <a:solidFill>
                  <a:srgbClr val="FFFFFF"/>
                </a:solidFill>
              </a:rPr>
              <a:t>PIONEERING</a:t>
            </a:r>
          </a:p>
        </p:txBody>
      </p:sp>
      <p:sp>
        <p:nvSpPr>
          <p:cNvPr id="39" name="TextBox 38"/>
          <p:cNvSpPr txBox="1"/>
          <p:nvPr/>
        </p:nvSpPr>
        <p:spPr>
          <a:xfrm>
            <a:off x="533400" y="2088935"/>
            <a:ext cx="1447800" cy="261610"/>
          </a:xfrm>
          <a:prstGeom prst="rect">
            <a:avLst/>
          </a:prstGeom>
          <a:noFill/>
        </p:spPr>
        <p:txBody>
          <a:bodyPr wrap="square" rtlCol="0">
            <a:spAutoFit/>
          </a:bodyPr>
          <a:lstStyle/>
          <a:p>
            <a:pPr algn="r"/>
            <a:r>
              <a:rPr lang="en-US" sz="1100" dirty="0">
                <a:solidFill>
                  <a:srgbClr val="FFFFFF"/>
                </a:solidFill>
              </a:rPr>
              <a:t>OPTIMIZING</a:t>
            </a:r>
          </a:p>
        </p:txBody>
      </p:sp>
      <p:sp>
        <p:nvSpPr>
          <p:cNvPr id="40" name="TextBox 39"/>
          <p:cNvSpPr txBox="1"/>
          <p:nvPr/>
        </p:nvSpPr>
        <p:spPr>
          <a:xfrm>
            <a:off x="533400" y="2913921"/>
            <a:ext cx="1447800" cy="261610"/>
          </a:xfrm>
          <a:prstGeom prst="rect">
            <a:avLst/>
          </a:prstGeom>
          <a:noFill/>
        </p:spPr>
        <p:txBody>
          <a:bodyPr wrap="square" rtlCol="0">
            <a:spAutoFit/>
          </a:bodyPr>
          <a:lstStyle/>
          <a:p>
            <a:pPr algn="r"/>
            <a:r>
              <a:rPr lang="en-US" sz="1100" dirty="0">
                <a:solidFill>
                  <a:srgbClr val="FFFFFF"/>
                </a:solidFill>
              </a:rPr>
              <a:t>INTEGRATING</a:t>
            </a:r>
          </a:p>
        </p:txBody>
      </p:sp>
      <p:sp>
        <p:nvSpPr>
          <p:cNvPr id="41" name="TextBox 40"/>
          <p:cNvSpPr txBox="1"/>
          <p:nvPr/>
        </p:nvSpPr>
        <p:spPr>
          <a:xfrm>
            <a:off x="533400" y="3738907"/>
            <a:ext cx="1447800" cy="261610"/>
          </a:xfrm>
          <a:prstGeom prst="rect">
            <a:avLst/>
          </a:prstGeom>
          <a:noFill/>
        </p:spPr>
        <p:txBody>
          <a:bodyPr wrap="square" rtlCol="0">
            <a:spAutoFit/>
          </a:bodyPr>
          <a:lstStyle/>
          <a:p>
            <a:pPr algn="r"/>
            <a:r>
              <a:rPr lang="en-US" sz="1100" dirty="0">
                <a:solidFill>
                  <a:srgbClr val="FFFFFF"/>
                </a:solidFill>
              </a:rPr>
              <a:t>ENABLING</a:t>
            </a:r>
          </a:p>
        </p:txBody>
      </p:sp>
      <p:sp>
        <p:nvSpPr>
          <p:cNvPr id="42" name="TextBox 41"/>
          <p:cNvSpPr txBox="1"/>
          <p:nvPr/>
        </p:nvSpPr>
        <p:spPr>
          <a:xfrm>
            <a:off x="533400" y="4563893"/>
            <a:ext cx="1447800" cy="261610"/>
          </a:xfrm>
          <a:prstGeom prst="rect">
            <a:avLst/>
          </a:prstGeom>
          <a:noFill/>
        </p:spPr>
        <p:txBody>
          <a:bodyPr wrap="square" rtlCol="0">
            <a:spAutoFit/>
          </a:bodyPr>
          <a:lstStyle/>
          <a:p>
            <a:pPr algn="r"/>
            <a:r>
              <a:rPr lang="en-US" sz="1100" dirty="0">
                <a:solidFill>
                  <a:srgbClr val="FFFFFF"/>
                </a:solidFill>
              </a:rPr>
              <a:t>INITIATING</a:t>
            </a:r>
          </a:p>
        </p:txBody>
      </p:sp>
      <p:sp>
        <p:nvSpPr>
          <p:cNvPr id="43" name="TextBox 42"/>
          <p:cNvSpPr txBox="1"/>
          <p:nvPr/>
        </p:nvSpPr>
        <p:spPr>
          <a:xfrm>
            <a:off x="533400" y="5388878"/>
            <a:ext cx="1447800" cy="261610"/>
          </a:xfrm>
          <a:prstGeom prst="rect">
            <a:avLst/>
          </a:prstGeom>
          <a:noFill/>
        </p:spPr>
        <p:txBody>
          <a:bodyPr wrap="square" rtlCol="0">
            <a:spAutoFit/>
          </a:bodyPr>
          <a:lstStyle/>
          <a:p>
            <a:pPr algn="r"/>
            <a:r>
              <a:rPr lang="en-US" sz="1100" dirty="0">
                <a:solidFill>
                  <a:srgbClr val="FFFFFF"/>
                </a:solidFill>
              </a:rPr>
              <a:t>DEFAULT</a:t>
            </a:r>
          </a:p>
        </p:txBody>
      </p:sp>
      <p:sp>
        <p:nvSpPr>
          <p:cNvPr id="90" name="TextBox 89"/>
          <p:cNvSpPr txBox="1"/>
          <p:nvPr/>
        </p:nvSpPr>
        <p:spPr>
          <a:xfrm>
            <a:off x="2014807" y="1330260"/>
            <a:ext cx="6180926" cy="692497"/>
          </a:xfrm>
          <a:prstGeom prst="rect">
            <a:avLst/>
          </a:prstGeom>
          <a:noFill/>
        </p:spPr>
        <p:txBody>
          <a:bodyPr wrap="square" tIns="91440" rtlCol="0">
            <a:spAutoFit/>
          </a:bodyPr>
          <a:lstStyle/>
          <a:p>
            <a:pPr algn="l"/>
            <a:r>
              <a:rPr lang="en-US" sz="1800" b="0" dirty="0">
                <a:solidFill>
                  <a:srgbClr val="000000"/>
                </a:solidFill>
              </a:rPr>
              <a:t>Breaking new ground; industry-leading innovation</a:t>
            </a:r>
            <a:br>
              <a:rPr lang="en-US" sz="1800" b="0" dirty="0">
                <a:solidFill>
                  <a:srgbClr val="000000"/>
                </a:solidFill>
              </a:rPr>
            </a:br>
            <a:endParaRPr lang="en-US" sz="1800" b="0" dirty="0">
              <a:solidFill>
                <a:srgbClr val="000000"/>
              </a:solidFill>
            </a:endParaRPr>
          </a:p>
        </p:txBody>
      </p:sp>
      <p:sp>
        <p:nvSpPr>
          <p:cNvPr id="91" name="TextBox 90"/>
          <p:cNvSpPr txBox="1"/>
          <p:nvPr/>
        </p:nvSpPr>
        <p:spPr>
          <a:xfrm>
            <a:off x="2014807" y="2151787"/>
            <a:ext cx="6180925" cy="692497"/>
          </a:xfrm>
          <a:prstGeom prst="rect">
            <a:avLst/>
          </a:prstGeom>
          <a:noFill/>
        </p:spPr>
        <p:txBody>
          <a:bodyPr wrap="square" tIns="91440" rtlCol="0">
            <a:spAutoFit/>
          </a:bodyPr>
          <a:lstStyle/>
          <a:p>
            <a:pPr algn="l"/>
            <a:r>
              <a:rPr lang="en-US" sz="1800" b="0" dirty="0">
                <a:solidFill>
                  <a:srgbClr val="000000"/>
                </a:solidFill>
              </a:rPr>
              <a:t>Optimizing smart grid to benefit entire organization; may reach beyond organization; increased automation</a:t>
            </a:r>
          </a:p>
        </p:txBody>
      </p:sp>
      <p:sp>
        <p:nvSpPr>
          <p:cNvPr id="92" name="TextBox 91"/>
          <p:cNvSpPr txBox="1"/>
          <p:nvPr/>
        </p:nvSpPr>
        <p:spPr>
          <a:xfrm>
            <a:off x="2006664" y="3794839"/>
            <a:ext cx="6189069" cy="692497"/>
          </a:xfrm>
          <a:prstGeom prst="rect">
            <a:avLst/>
          </a:prstGeom>
          <a:noFill/>
        </p:spPr>
        <p:txBody>
          <a:bodyPr wrap="square" tIns="91440" rtlCol="0">
            <a:spAutoFit/>
          </a:bodyPr>
          <a:lstStyle/>
          <a:p>
            <a:pPr algn="l"/>
            <a:r>
              <a:rPr lang="en-US" sz="1800" b="0" dirty="0">
                <a:solidFill>
                  <a:srgbClr val="000000"/>
                </a:solidFill>
              </a:rPr>
              <a:t>Investing based on clear strategy, implementing first projects to enable smart grid (may be compartmentalized)</a:t>
            </a:r>
          </a:p>
        </p:txBody>
      </p:sp>
      <p:sp>
        <p:nvSpPr>
          <p:cNvPr id="93" name="TextBox 92"/>
          <p:cNvSpPr txBox="1"/>
          <p:nvPr/>
        </p:nvSpPr>
        <p:spPr>
          <a:xfrm>
            <a:off x="2003173" y="4616365"/>
            <a:ext cx="6192559" cy="692497"/>
          </a:xfrm>
          <a:prstGeom prst="rect">
            <a:avLst/>
          </a:prstGeom>
          <a:noFill/>
        </p:spPr>
        <p:txBody>
          <a:bodyPr wrap="square" tIns="91440" rtlCol="0">
            <a:spAutoFit/>
          </a:bodyPr>
          <a:lstStyle/>
          <a:p>
            <a:pPr algn="l"/>
            <a:r>
              <a:rPr lang="en-US" sz="1800" b="0" dirty="0">
                <a:solidFill>
                  <a:srgbClr val="000000"/>
                </a:solidFill>
              </a:rPr>
              <a:t>Taking the first steps, exploring options, conducting experiments, developing smart grid vision</a:t>
            </a:r>
          </a:p>
        </p:txBody>
      </p:sp>
      <p:sp>
        <p:nvSpPr>
          <p:cNvPr id="94" name="TextBox 93"/>
          <p:cNvSpPr txBox="1"/>
          <p:nvPr/>
        </p:nvSpPr>
        <p:spPr>
          <a:xfrm>
            <a:off x="2012481" y="5437892"/>
            <a:ext cx="6183252" cy="692497"/>
          </a:xfrm>
          <a:prstGeom prst="rect">
            <a:avLst/>
          </a:prstGeom>
          <a:noFill/>
        </p:spPr>
        <p:txBody>
          <a:bodyPr wrap="square" tIns="91440" rtlCol="0">
            <a:spAutoFit/>
          </a:bodyPr>
          <a:lstStyle/>
          <a:p>
            <a:pPr algn="l"/>
            <a:r>
              <a:rPr lang="en-US" sz="1800" b="0" dirty="0">
                <a:solidFill>
                  <a:srgbClr val="000000"/>
                </a:solidFill>
              </a:rPr>
              <a:t>Default level (status quo)</a:t>
            </a:r>
            <a:br>
              <a:rPr lang="en-US" sz="1800" b="0" dirty="0">
                <a:solidFill>
                  <a:srgbClr val="000000"/>
                </a:solidFill>
              </a:rPr>
            </a:br>
            <a:endParaRPr lang="en-US" sz="1800" b="0" dirty="0">
              <a:solidFill>
                <a:srgbClr val="000000"/>
              </a:solidFill>
            </a:endParaRPr>
          </a:p>
        </p:txBody>
      </p:sp>
      <p:sp>
        <p:nvSpPr>
          <p:cNvPr id="95" name="TextBox 94"/>
          <p:cNvSpPr txBox="1"/>
          <p:nvPr/>
        </p:nvSpPr>
        <p:spPr>
          <a:xfrm>
            <a:off x="2023532" y="2973313"/>
            <a:ext cx="6176457" cy="692497"/>
          </a:xfrm>
          <a:prstGeom prst="rect">
            <a:avLst/>
          </a:prstGeom>
          <a:noFill/>
        </p:spPr>
        <p:txBody>
          <a:bodyPr wrap="square" tIns="91440" rtlCol="0">
            <a:spAutoFit/>
          </a:bodyPr>
          <a:lstStyle/>
          <a:p>
            <a:pPr algn="l"/>
            <a:r>
              <a:rPr lang="en-US" sz="1800" b="0" dirty="0">
                <a:solidFill>
                  <a:srgbClr val="000000"/>
                </a:solidFill>
              </a:rPr>
              <a:t>Integrating smart grid deployments across the organization, realizing measurably improved performance</a:t>
            </a:r>
          </a:p>
        </p:txBody>
      </p:sp>
    </p:spTree>
    <p:extLst>
      <p:ext uri="{BB962C8B-B14F-4D97-AF65-F5344CB8AC3E}">
        <p14:creationId xmlns:p14="http://schemas.microsoft.com/office/powerpoint/2010/main" val="16485920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Title 19"/>
          <p:cNvSpPr>
            <a:spLocks noGrp="1"/>
          </p:cNvSpPr>
          <p:nvPr>
            <p:ph type="title"/>
          </p:nvPr>
        </p:nvSpPr>
        <p:spPr>
          <a:xfrm>
            <a:off x="533400" y="422275"/>
            <a:ext cx="8153400" cy="394980"/>
          </a:xfrm>
        </p:spPr>
        <p:txBody>
          <a:bodyPr/>
          <a:lstStyle/>
          <a:p>
            <a:r>
              <a:rPr lang="en-US" dirty="0"/>
              <a:t>Smart Grid Maturity Model – domains</a:t>
            </a:r>
          </a:p>
        </p:txBody>
      </p:sp>
      <p:grpSp>
        <p:nvGrpSpPr>
          <p:cNvPr id="2" name="Group 27"/>
          <p:cNvGrpSpPr/>
          <p:nvPr/>
        </p:nvGrpSpPr>
        <p:grpSpPr>
          <a:xfrm>
            <a:off x="533400" y="1145868"/>
            <a:ext cx="4038600" cy="1219200"/>
            <a:chOff x="533400" y="990600"/>
            <a:chExt cx="4038600" cy="1219200"/>
          </a:xfrm>
        </p:grpSpPr>
        <p:sp>
          <p:nvSpPr>
            <p:cNvPr id="36866" name="Rectangle 4"/>
            <p:cNvSpPr>
              <a:spLocks noChangeArrowheads="1"/>
            </p:cNvSpPr>
            <p:nvPr/>
          </p:nvSpPr>
          <p:spPr bwMode="auto">
            <a:xfrm>
              <a:off x="990600" y="9906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Strategy, Mgmt &amp; Regulatory</a:t>
              </a:r>
            </a:p>
          </p:txBody>
        </p:sp>
        <p:sp>
          <p:nvSpPr>
            <p:cNvPr id="3" name="Rectangle 2"/>
            <p:cNvSpPr/>
            <p:nvPr/>
          </p:nvSpPr>
          <p:spPr bwMode="auto">
            <a:xfrm>
              <a:off x="533400" y="990600"/>
              <a:ext cx="457200" cy="1219200"/>
            </a:xfrm>
            <a:prstGeom prst="rect">
              <a:avLst/>
            </a:prstGeom>
            <a:solidFill>
              <a:schemeClr val="accent1"/>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noFill/>
                  </a:ln>
                  <a:solidFill>
                    <a:srgbClr val="FFFFFF"/>
                  </a:solidFill>
                  <a:effectLst>
                    <a:outerShdw blurRad="50800" dist="39000" dir="5460000" algn="tl">
                      <a:srgbClr val="000000">
                        <a:alpha val="38000"/>
                      </a:srgbClr>
                    </a:outerShdw>
                  </a:effectLst>
                  <a:latin typeface="Arial"/>
                  <a:cs typeface="Arial"/>
                </a:rPr>
                <a:t>SMR</a:t>
              </a:r>
            </a:p>
          </p:txBody>
        </p:sp>
        <p:sp>
          <p:nvSpPr>
            <p:cNvPr id="20" name="TextBox 19"/>
            <p:cNvSpPr txBox="1"/>
            <p:nvPr/>
          </p:nvSpPr>
          <p:spPr>
            <a:xfrm>
              <a:off x="1143000" y="1447800"/>
              <a:ext cx="3352800" cy="685800"/>
            </a:xfrm>
            <a:prstGeom prst="rect">
              <a:avLst/>
            </a:prstGeom>
            <a:noFill/>
          </p:spPr>
          <p:txBody>
            <a:bodyPr wrap="square" rtlCol="0">
              <a:noAutofit/>
            </a:bodyPr>
            <a:lstStyle/>
            <a:p>
              <a:r>
                <a:rPr lang="en-US" sz="1600" b="0" i="1" dirty="0">
                  <a:solidFill>
                    <a:srgbClr val="1B6C6D"/>
                  </a:solidFill>
                </a:rPr>
                <a:t>Vision, planning, governance, stakeholder collaboration</a:t>
              </a:r>
            </a:p>
          </p:txBody>
        </p:sp>
      </p:grpSp>
      <p:grpSp>
        <p:nvGrpSpPr>
          <p:cNvPr id="4" name="Group 28"/>
          <p:cNvGrpSpPr/>
          <p:nvPr/>
        </p:nvGrpSpPr>
        <p:grpSpPr>
          <a:xfrm>
            <a:off x="533400" y="2441268"/>
            <a:ext cx="4038600" cy="1219200"/>
            <a:chOff x="533400" y="2286000"/>
            <a:chExt cx="4038600" cy="1219200"/>
          </a:xfrm>
        </p:grpSpPr>
        <p:sp>
          <p:nvSpPr>
            <p:cNvPr id="36867" name="Rectangle 5"/>
            <p:cNvSpPr>
              <a:spLocks noChangeArrowheads="1"/>
            </p:cNvSpPr>
            <p:nvPr/>
          </p:nvSpPr>
          <p:spPr bwMode="auto">
            <a:xfrm>
              <a:off x="990600" y="22860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Organization and Structure</a:t>
              </a:r>
            </a:p>
          </p:txBody>
        </p:sp>
        <p:sp>
          <p:nvSpPr>
            <p:cNvPr id="13" name="Rectangle 12"/>
            <p:cNvSpPr/>
            <p:nvPr/>
          </p:nvSpPr>
          <p:spPr bwMode="auto">
            <a:xfrm>
              <a:off x="533400" y="22860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OS</a:t>
              </a:r>
            </a:p>
          </p:txBody>
        </p:sp>
        <p:sp>
          <p:nvSpPr>
            <p:cNvPr id="21" name="TextBox 20"/>
            <p:cNvSpPr txBox="1"/>
            <p:nvPr/>
          </p:nvSpPr>
          <p:spPr>
            <a:xfrm>
              <a:off x="1143000" y="2743200"/>
              <a:ext cx="3352800" cy="685800"/>
            </a:xfrm>
            <a:prstGeom prst="rect">
              <a:avLst/>
            </a:prstGeom>
            <a:noFill/>
          </p:spPr>
          <p:txBody>
            <a:bodyPr wrap="square" rtlCol="0">
              <a:noAutofit/>
            </a:bodyPr>
            <a:lstStyle/>
            <a:p>
              <a:r>
                <a:rPr lang="en-US" sz="1600" b="0" i="1" dirty="0">
                  <a:solidFill>
                    <a:srgbClr val="1B6C6D"/>
                  </a:solidFill>
                </a:rPr>
                <a:t>Culture, structure, training, communications, knowledge mgmt</a:t>
              </a:r>
            </a:p>
          </p:txBody>
        </p:sp>
      </p:grpSp>
      <p:grpSp>
        <p:nvGrpSpPr>
          <p:cNvPr id="5" name="Group 29"/>
          <p:cNvGrpSpPr/>
          <p:nvPr/>
        </p:nvGrpSpPr>
        <p:grpSpPr>
          <a:xfrm>
            <a:off x="533400" y="3736668"/>
            <a:ext cx="4038600" cy="1219200"/>
            <a:chOff x="533400" y="3581400"/>
            <a:chExt cx="4038600" cy="1219200"/>
          </a:xfrm>
        </p:grpSpPr>
        <p:sp>
          <p:nvSpPr>
            <p:cNvPr id="36868" name="Rectangle 6"/>
            <p:cNvSpPr>
              <a:spLocks noChangeArrowheads="1"/>
            </p:cNvSpPr>
            <p:nvPr/>
          </p:nvSpPr>
          <p:spPr bwMode="auto">
            <a:xfrm>
              <a:off x="990600" y="35814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Grid Operations</a:t>
              </a:r>
            </a:p>
          </p:txBody>
        </p:sp>
        <p:sp>
          <p:nvSpPr>
            <p:cNvPr id="14" name="Rectangle 13"/>
            <p:cNvSpPr/>
            <p:nvPr/>
          </p:nvSpPr>
          <p:spPr bwMode="auto">
            <a:xfrm>
              <a:off x="533400" y="35814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GO</a:t>
              </a:r>
            </a:p>
          </p:txBody>
        </p:sp>
        <p:sp>
          <p:nvSpPr>
            <p:cNvPr id="22" name="TextBox 21"/>
            <p:cNvSpPr txBox="1"/>
            <p:nvPr/>
          </p:nvSpPr>
          <p:spPr>
            <a:xfrm>
              <a:off x="1143000" y="4038600"/>
              <a:ext cx="3352800" cy="685800"/>
            </a:xfrm>
            <a:prstGeom prst="rect">
              <a:avLst/>
            </a:prstGeom>
            <a:noFill/>
          </p:spPr>
          <p:txBody>
            <a:bodyPr wrap="square" rtlCol="0">
              <a:noAutofit/>
            </a:bodyPr>
            <a:lstStyle/>
            <a:p>
              <a:r>
                <a:rPr lang="en-US" sz="1600" b="0" i="1" dirty="0">
                  <a:solidFill>
                    <a:srgbClr val="1B6C6D"/>
                  </a:solidFill>
                </a:rPr>
                <a:t>Reliability, efficiency, security, safety, </a:t>
              </a:r>
              <a:r>
                <a:rPr lang="en-US" sz="1600" b="0" i="1" dirty="0" err="1">
                  <a:solidFill>
                    <a:srgbClr val="1B6C6D"/>
                  </a:solidFill>
                </a:rPr>
                <a:t>observability</a:t>
              </a:r>
              <a:r>
                <a:rPr lang="en-US" sz="1600" b="0" i="1" dirty="0">
                  <a:solidFill>
                    <a:srgbClr val="1B6C6D"/>
                  </a:solidFill>
                </a:rPr>
                <a:t>, control</a:t>
              </a:r>
            </a:p>
          </p:txBody>
        </p:sp>
      </p:grpSp>
      <p:grpSp>
        <p:nvGrpSpPr>
          <p:cNvPr id="6" name="Group 30"/>
          <p:cNvGrpSpPr/>
          <p:nvPr/>
        </p:nvGrpSpPr>
        <p:grpSpPr>
          <a:xfrm>
            <a:off x="533400" y="5032068"/>
            <a:ext cx="4038600" cy="1219200"/>
            <a:chOff x="533400" y="4876800"/>
            <a:chExt cx="4038600" cy="1219200"/>
          </a:xfrm>
        </p:grpSpPr>
        <p:sp>
          <p:nvSpPr>
            <p:cNvPr id="36869" name="Rectangle 7"/>
            <p:cNvSpPr>
              <a:spLocks noChangeArrowheads="1"/>
            </p:cNvSpPr>
            <p:nvPr/>
          </p:nvSpPr>
          <p:spPr bwMode="auto">
            <a:xfrm>
              <a:off x="990600" y="48768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Work &amp; Asset Management</a:t>
              </a:r>
            </a:p>
          </p:txBody>
        </p:sp>
        <p:sp>
          <p:nvSpPr>
            <p:cNvPr id="15" name="Rectangle 14"/>
            <p:cNvSpPr/>
            <p:nvPr/>
          </p:nvSpPr>
          <p:spPr bwMode="auto">
            <a:xfrm>
              <a:off x="533400" y="48768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WAM</a:t>
              </a:r>
            </a:p>
          </p:txBody>
        </p:sp>
        <p:sp>
          <p:nvSpPr>
            <p:cNvPr id="23" name="TextBox 22"/>
            <p:cNvSpPr txBox="1"/>
            <p:nvPr/>
          </p:nvSpPr>
          <p:spPr>
            <a:xfrm>
              <a:off x="1143000" y="5334000"/>
              <a:ext cx="3352800" cy="685800"/>
            </a:xfrm>
            <a:prstGeom prst="rect">
              <a:avLst/>
            </a:prstGeom>
            <a:noFill/>
          </p:spPr>
          <p:txBody>
            <a:bodyPr wrap="square" rtlCol="0">
              <a:noAutofit/>
            </a:bodyPr>
            <a:lstStyle/>
            <a:p>
              <a:r>
                <a:rPr lang="en-US" sz="1600" b="0" i="1" dirty="0">
                  <a:solidFill>
                    <a:srgbClr val="1B6C6D"/>
                  </a:solidFill>
                </a:rPr>
                <a:t>Asset monitoring, tracking &amp; maintenance, mobile workforce</a:t>
              </a:r>
            </a:p>
          </p:txBody>
        </p:sp>
      </p:grpSp>
      <p:grpSp>
        <p:nvGrpSpPr>
          <p:cNvPr id="7" name="Group 31"/>
          <p:cNvGrpSpPr/>
          <p:nvPr/>
        </p:nvGrpSpPr>
        <p:grpSpPr>
          <a:xfrm>
            <a:off x="4648200" y="1145868"/>
            <a:ext cx="4038600" cy="1219200"/>
            <a:chOff x="4648200" y="990600"/>
            <a:chExt cx="4038600" cy="1219200"/>
          </a:xfrm>
        </p:grpSpPr>
        <p:sp>
          <p:nvSpPr>
            <p:cNvPr id="36870" name="Rectangle 8"/>
            <p:cNvSpPr>
              <a:spLocks noChangeArrowheads="1"/>
            </p:cNvSpPr>
            <p:nvPr/>
          </p:nvSpPr>
          <p:spPr bwMode="auto">
            <a:xfrm>
              <a:off x="5105400" y="9906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Technology</a:t>
              </a:r>
            </a:p>
          </p:txBody>
        </p:sp>
        <p:sp>
          <p:nvSpPr>
            <p:cNvPr id="16" name="Rectangle 15"/>
            <p:cNvSpPr/>
            <p:nvPr/>
          </p:nvSpPr>
          <p:spPr bwMode="auto">
            <a:xfrm>
              <a:off x="4648200" y="9906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TECH</a:t>
              </a:r>
            </a:p>
          </p:txBody>
        </p:sp>
        <p:sp>
          <p:nvSpPr>
            <p:cNvPr id="24" name="TextBox 23"/>
            <p:cNvSpPr txBox="1"/>
            <p:nvPr/>
          </p:nvSpPr>
          <p:spPr>
            <a:xfrm>
              <a:off x="5257800" y="1447800"/>
              <a:ext cx="3352800" cy="685800"/>
            </a:xfrm>
            <a:prstGeom prst="rect">
              <a:avLst/>
            </a:prstGeom>
            <a:noFill/>
          </p:spPr>
          <p:txBody>
            <a:bodyPr wrap="square" rtlCol="0">
              <a:noAutofit/>
            </a:bodyPr>
            <a:lstStyle/>
            <a:p>
              <a:r>
                <a:rPr lang="en-US" sz="1600" b="0" i="1" dirty="0">
                  <a:solidFill>
                    <a:srgbClr val="1B6C6D"/>
                  </a:solidFill>
                </a:rPr>
                <a:t>IT architecture, standards, infrastructure, integration, tools</a:t>
              </a:r>
            </a:p>
          </p:txBody>
        </p:sp>
      </p:grpSp>
      <p:grpSp>
        <p:nvGrpSpPr>
          <p:cNvPr id="8" name="Group 32"/>
          <p:cNvGrpSpPr/>
          <p:nvPr/>
        </p:nvGrpSpPr>
        <p:grpSpPr>
          <a:xfrm>
            <a:off x="4648200" y="2441268"/>
            <a:ext cx="4038600" cy="1219200"/>
            <a:chOff x="4648200" y="2286000"/>
            <a:chExt cx="4038600" cy="1219200"/>
          </a:xfrm>
        </p:grpSpPr>
        <p:sp>
          <p:nvSpPr>
            <p:cNvPr id="36871" name="Rectangle 9"/>
            <p:cNvSpPr>
              <a:spLocks noChangeArrowheads="1"/>
            </p:cNvSpPr>
            <p:nvPr/>
          </p:nvSpPr>
          <p:spPr bwMode="auto">
            <a:xfrm>
              <a:off x="5105400" y="22860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Customer</a:t>
              </a:r>
            </a:p>
          </p:txBody>
        </p:sp>
        <p:sp>
          <p:nvSpPr>
            <p:cNvPr id="17" name="Rectangle 16"/>
            <p:cNvSpPr/>
            <p:nvPr/>
          </p:nvSpPr>
          <p:spPr bwMode="auto">
            <a:xfrm>
              <a:off x="4648200" y="22860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CUST</a:t>
              </a:r>
            </a:p>
          </p:txBody>
        </p:sp>
        <p:sp>
          <p:nvSpPr>
            <p:cNvPr id="25" name="TextBox 24"/>
            <p:cNvSpPr txBox="1"/>
            <p:nvPr/>
          </p:nvSpPr>
          <p:spPr>
            <a:xfrm>
              <a:off x="5257800" y="2743200"/>
              <a:ext cx="3352800" cy="685800"/>
            </a:xfrm>
            <a:prstGeom prst="rect">
              <a:avLst/>
            </a:prstGeom>
            <a:noFill/>
          </p:spPr>
          <p:txBody>
            <a:bodyPr wrap="square" rtlCol="0">
              <a:noAutofit/>
            </a:bodyPr>
            <a:lstStyle/>
            <a:p>
              <a:r>
                <a:rPr lang="en-US" sz="1600" b="0" i="1" dirty="0">
                  <a:solidFill>
                    <a:srgbClr val="1B6C6D"/>
                  </a:solidFill>
                </a:rPr>
                <a:t>Pricing, customer participation &amp; experience, advanced services</a:t>
              </a:r>
            </a:p>
          </p:txBody>
        </p:sp>
      </p:grpSp>
      <p:grpSp>
        <p:nvGrpSpPr>
          <p:cNvPr id="9" name="Group 33"/>
          <p:cNvGrpSpPr/>
          <p:nvPr/>
        </p:nvGrpSpPr>
        <p:grpSpPr>
          <a:xfrm>
            <a:off x="4648200" y="3736668"/>
            <a:ext cx="4038600" cy="1219200"/>
            <a:chOff x="4648200" y="3581400"/>
            <a:chExt cx="4038600" cy="1219200"/>
          </a:xfrm>
        </p:grpSpPr>
        <p:sp>
          <p:nvSpPr>
            <p:cNvPr id="36872" name="Rectangle 10"/>
            <p:cNvSpPr>
              <a:spLocks noChangeArrowheads="1"/>
            </p:cNvSpPr>
            <p:nvPr/>
          </p:nvSpPr>
          <p:spPr bwMode="auto">
            <a:xfrm>
              <a:off x="5105400" y="35814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Value Chain Integration</a:t>
              </a:r>
            </a:p>
          </p:txBody>
        </p:sp>
        <p:sp>
          <p:nvSpPr>
            <p:cNvPr id="18" name="Rectangle 17"/>
            <p:cNvSpPr/>
            <p:nvPr/>
          </p:nvSpPr>
          <p:spPr bwMode="auto">
            <a:xfrm>
              <a:off x="4648200" y="35814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VCI</a:t>
              </a:r>
            </a:p>
          </p:txBody>
        </p:sp>
        <p:sp>
          <p:nvSpPr>
            <p:cNvPr id="26" name="TextBox 25"/>
            <p:cNvSpPr txBox="1"/>
            <p:nvPr/>
          </p:nvSpPr>
          <p:spPr>
            <a:xfrm>
              <a:off x="5257800" y="4038600"/>
              <a:ext cx="3352800" cy="685800"/>
            </a:xfrm>
            <a:prstGeom prst="rect">
              <a:avLst/>
            </a:prstGeom>
            <a:noFill/>
          </p:spPr>
          <p:txBody>
            <a:bodyPr wrap="square" rtlCol="0">
              <a:noAutofit/>
            </a:bodyPr>
            <a:lstStyle/>
            <a:p>
              <a:r>
                <a:rPr lang="en-US" sz="1600" b="0" i="1" dirty="0">
                  <a:solidFill>
                    <a:srgbClr val="1B6C6D"/>
                  </a:solidFill>
                </a:rPr>
                <a:t>Demand &amp; supply management, leveraging market opportunities </a:t>
              </a:r>
            </a:p>
          </p:txBody>
        </p:sp>
      </p:grpSp>
      <p:grpSp>
        <p:nvGrpSpPr>
          <p:cNvPr id="10" name="Group 34"/>
          <p:cNvGrpSpPr/>
          <p:nvPr/>
        </p:nvGrpSpPr>
        <p:grpSpPr>
          <a:xfrm>
            <a:off x="4648200" y="5032068"/>
            <a:ext cx="4038600" cy="1219200"/>
            <a:chOff x="4648200" y="4876800"/>
            <a:chExt cx="4038600" cy="1219200"/>
          </a:xfrm>
        </p:grpSpPr>
        <p:sp>
          <p:nvSpPr>
            <p:cNvPr id="36873" name="Rectangle 11"/>
            <p:cNvSpPr>
              <a:spLocks noChangeArrowheads="1"/>
            </p:cNvSpPr>
            <p:nvPr/>
          </p:nvSpPr>
          <p:spPr bwMode="auto">
            <a:xfrm>
              <a:off x="5105400" y="48768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Societal &amp; Environmental</a:t>
              </a:r>
            </a:p>
          </p:txBody>
        </p:sp>
        <p:sp>
          <p:nvSpPr>
            <p:cNvPr id="19" name="Rectangle 18"/>
            <p:cNvSpPr/>
            <p:nvPr/>
          </p:nvSpPr>
          <p:spPr bwMode="auto">
            <a:xfrm>
              <a:off x="4648200" y="48768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SE</a:t>
              </a:r>
            </a:p>
          </p:txBody>
        </p:sp>
        <p:sp>
          <p:nvSpPr>
            <p:cNvPr id="27" name="TextBox 26"/>
            <p:cNvSpPr txBox="1"/>
            <p:nvPr/>
          </p:nvSpPr>
          <p:spPr>
            <a:xfrm>
              <a:off x="5257800" y="5334000"/>
              <a:ext cx="3352800" cy="685800"/>
            </a:xfrm>
            <a:prstGeom prst="rect">
              <a:avLst/>
            </a:prstGeom>
            <a:noFill/>
          </p:spPr>
          <p:txBody>
            <a:bodyPr wrap="square" rtlCol="0">
              <a:noAutofit/>
            </a:bodyPr>
            <a:lstStyle/>
            <a:p>
              <a:r>
                <a:rPr lang="en-US" sz="1600" b="0" i="1" dirty="0">
                  <a:solidFill>
                    <a:srgbClr val="1B6C6D"/>
                  </a:solidFill>
                </a:rPr>
                <a:t>Responsibility, sustainability, critical infrastructure, efficiency </a:t>
              </a:r>
            </a:p>
          </p:txBody>
        </p:sp>
      </p:grpSp>
      <p:cxnSp>
        <p:nvCxnSpPr>
          <p:cNvPr id="36" name="Straight Connector 35"/>
          <p:cNvCxnSpPr/>
          <p:nvPr/>
        </p:nvCxnSpPr>
        <p:spPr bwMode="auto">
          <a:xfrm>
            <a:off x="489425" y="1146169"/>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39" name="Straight Connector 38"/>
          <p:cNvCxnSpPr/>
          <p:nvPr/>
        </p:nvCxnSpPr>
        <p:spPr bwMode="auto">
          <a:xfrm>
            <a:off x="493612" y="2445171"/>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0" name="Straight Connector 39"/>
          <p:cNvCxnSpPr/>
          <p:nvPr/>
        </p:nvCxnSpPr>
        <p:spPr bwMode="auto">
          <a:xfrm>
            <a:off x="497799" y="3735547"/>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1" name="Straight Connector 40"/>
          <p:cNvCxnSpPr/>
          <p:nvPr/>
        </p:nvCxnSpPr>
        <p:spPr bwMode="auto">
          <a:xfrm>
            <a:off x="501986" y="5025923"/>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spTree>
    <p:extLst>
      <p:ext uri="{BB962C8B-B14F-4D97-AF65-F5344CB8AC3E}">
        <p14:creationId xmlns:p14="http://schemas.microsoft.com/office/powerpoint/2010/main" val="39445653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Box 24"/>
          <p:cNvSpPr txBox="1">
            <a:spLocks noChangeArrowheads="1"/>
          </p:cNvSpPr>
          <p:nvPr/>
        </p:nvSpPr>
        <p:spPr bwMode="auto">
          <a:xfrm>
            <a:off x="145986" y="4700969"/>
            <a:ext cx="8845614" cy="1384995"/>
          </a:xfrm>
          <a:prstGeom prst="rect">
            <a:avLst/>
          </a:prstGeom>
          <a:noFill/>
          <a:ln w="9525">
            <a:noFill/>
            <a:miter lim="800000"/>
            <a:headEnd/>
            <a:tailEnd/>
          </a:ln>
        </p:spPr>
        <p:txBody>
          <a:bodyPr wrap="square">
            <a:prstTxWarp prst="textNoShape">
              <a:avLst/>
            </a:prstTxWarp>
            <a:spAutoFit/>
            <a:scene3d>
              <a:camera prst="orthographicFront"/>
              <a:lightRig rig="threePt" dir="t"/>
            </a:scene3d>
            <a:sp3d extrusionH="57150">
              <a:bevelT w="38100" h="38100"/>
            </a:sp3d>
          </a:bodyPr>
          <a:lstStyle/>
          <a:p>
            <a:r>
              <a:rPr lang="en-US" sz="2400" dirty="0">
                <a:latin typeface="+mn-lt"/>
                <a:ea typeface="+mn-ea"/>
              </a:rPr>
              <a:t>To download the SGMM product suite, go to</a:t>
            </a:r>
          </a:p>
          <a:p>
            <a:r>
              <a:rPr lang="en-US" sz="2400" dirty="0">
                <a:solidFill>
                  <a:srgbClr val="171E3C"/>
                </a:solidFill>
                <a:effectLst>
                  <a:outerShdw blurRad="50800" dist="38100" dir="2700000" algn="tl" rotWithShape="0">
                    <a:prstClr val="black">
                      <a:alpha val="40000"/>
                    </a:prstClr>
                  </a:outerShdw>
                </a:effectLst>
                <a:hlinkClick r:id="rId3"/>
              </a:rPr>
              <a:t>https://resources.sei.cmu.edu/library/asset-view.cfm?assetid=512758</a:t>
            </a:r>
            <a:endParaRPr lang="en-US" sz="2400" dirty="0">
              <a:solidFill>
                <a:srgbClr val="171E3C"/>
              </a:solidFill>
              <a:effectLst>
                <a:outerShdw blurRad="50800" dist="38100" dir="2700000" algn="tl" rotWithShape="0">
                  <a:prstClr val="black">
                    <a:alpha val="40000"/>
                  </a:prstClr>
                </a:outerShdw>
              </a:effectLst>
            </a:endParaRPr>
          </a:p>
        </p:txBody>
      </p:sp>
      <p:graphicFrame>
        <p:nvGraphicFramePr>
          <p:cNvPr id="19" name="Table 18"/>
          <p:cNvGraphicFramePr>
            <a:graphicFrameLocks noGrp="1"/>
          </p:cNvGraphicFramePr>
          <p:nvPr>
            <p:extLst/>
          </p:nvPr>
        </p:nvGraphicFramePr>
        <p:xfrm>
          <a:off x="3505200" y="1081240"/>
          <a:ext cx="5105400" cy="3246096"/>
        </p:xfrm>
        <a:graphic>
          <a:graphicData uri="http://schemas.openxmlformats.org/drawingml/2006/table">
            <a:tbl>
              <a:tblPr firstRow="1" bandRow="1">
                <a:tableStyleId>{5C22544A-7EE6-4342-B048-85BDC9FD1C3A}</a:tableStyleId>
              </a:tblPr>
              <a:tblGrid>
                <a:gridCol w="1559983">
                  <a:extLst>
                    <a:ext uri="{9D8B030D-6E8A-4147-A177-3AD203B41FA5}">
                      <a16:colId xmlns:a16="http://schemas.microsoft.com/office/drawing/2014/main" xmlns="" val="20000"/>
                    </a:ext>
                  </a:extLst>
                </a:gridCol>
                <a:gridCol w="3545417">
                  <a:extLst>
                    <a:ext uri="{9D8B030D-6E8A-4147-A177-3AD203B41FA5}">
                      <a16:colId xmlns:a16="http://schemas.microsoft.com/office/drawing/2014/main" xmlns="" val="20001"/>
                    </a:ext>
                  </a:extLst>
                </a:gridCol>
              </a:tblGrid>
              <a:tr h="1082032">
                <a:tc>
                  <a:txBody>
                    <a:bodyPr/>
                    <a:lstStyle/>
                    <a:p>
                      <a:r>
                        <a:rPr lang="en-US" sz="2000" b="1" dirty="0">
                          <a:solidFill>
                            <a:schemeClr val="tx1"/>
                          </a:solidFill>
                          <a:effectLst>
                            <a:outerShdw blurRad="50800" dist="38100" dir="2700000" algn="tl" rotWithShape="0">
                              <a:schemeClr val="bg1">
                                <a:alpha val="40000"/>
                              </a:schemeClr>
                            </a:outerShdw>
                          </a:effectLst>
                        </a:rPr>
                        <a:t>Model</a:t>
                      </a:r>
                    </a:p>
                  </a:txBody>
                  <a:tcPr anchor="ctr">
                    <a:lnL w="12700" cmpd="sng">
                      <a:noFill/>
                    </a:lnL>
                    <a:lnR w="12700" cmpd="sng">
                      <a:noFill/>
                    </a:lnR>
                    <a:lnT w="12700" cmpd="sng">
                      <a:no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2700" marR="0" lvl="0" indent="0" algn="l" defTabSz="914400" rtl="0" eaLnBrk="1" fontAlgn="base" latinLnBrk="0" hangingPunct="1">
                        <a:lnSpc>
                          <a:spcPct val="100000"/>
                        </a:lnSpc>
                        <a:spcBef>
                          <a:spcPct val="0"/>
                        </a:spcBef>
                        <a:spcAft>
                          <a:spcPct val="0"/>
                        </a:spcAft>
                        <a:buClrTx/>
                        <a:buSzTx/>
                        <a:buFont typeface="Arial" pitchFamily="-108"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Fully described in the Model Definition document</a:t>
                      </a:r>
                    </a:p>
                  </a:txBody>
                  <a:tcPr anchor="ctr">
                    <a:lnL w="12700" cmpd="sng">
                      <a:noFill/>
                    </a:lnL>
                    <a:lnR w="12700" cmpd="sng">
                      <a:noFill/>
                    </a:lnR>
                    <a:lnT w="12700" cmpd="sng">
                      <a:no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082032">
                <a:tc>
                  <a:txBody>
                    <a:bodyPr/>
                    <a:lstStyle/>
                    <a:p>
                      <a:r>
                        <a:rPr lang="en-US" sz="2000" b="1" dirty="0">
                          <a:solidFill>
                            <a:schemeClr val="tx1"/>
                          </a:solidFill>
                          <a:effectLst>
                            <a:outerShdw blurRad="50800" dist="38100" dir="2700000" algn="tl" rotWithShape="0">
                              <a:schemeClr val="bg1">
                                <a:alpha val="43000"/>
                              </a:schemeClr>
                            </a:outerShdw>
                          </a:effectLst>
                        </a:rPr>
                        <a:t>Compass</a:t>
                      </a:r>
                      <a:r>
                        <a:rPr lang="en-US" sz="2000" b="1" baseline="0" dirty="0">
                          <a:solidFill>
                            <a:schemeClr val="tx1"/>
                          </a:solidFill>
                          <a:effectLst>
                            <a:outerShdw blurRad="50800" dist="38100" dir="2700000" algn="tl" rotWithShape="0">
                              <a:schemeClr val="bg1">
                                <a:alpha val="43000"/>
                              </a:schemeClr>
                            </a:outerShdw>
                          </a:effectLst>
                        </a:rPr>
                        <a:t> </a:t>
                      </a:r>
                      <a:r>
                        <a:rPr lang="en-US" sz="2000" b="1" dirty="0">
                          <a:solidFill>
                            <a:schemeClr val="tx1"/>
                          </a:solidFill>
                          <a:effectLst>
                            <a:outerShdw blurRad="50800" dist="38100" dir="2700000" algn="tl" rotWithShape="0">
                              <a:schemeClr val="bg1">
                                <a:alpha val="43000"/>
                              </a:schemeClr>
                            </a:outerShdw>
                          </a:effectLst>
                        </a:rPr>
                        <a:t>Survey</a:t>
                      </a: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108"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Questionnaire-based assessment yields maturity ratings and comparisons</a:t>
                      </a:r>
                      <a:endParaRPr kumimoji="0" lang="en-US" sz="1600" b="1" i="0" u="none" strike="noStrike" kern="1200" cap="none" spc="0" normalizeH="0" baseline="0" noProof="0" dirty="0">
                        <a:ln>
                          <a:noFill/>
                        </a:ln>
                        <a:solidFill>
                          <a:srgbClr val="A6A6A6"/>
                        </a:solidFill>
                        <a:effectLst/>
                        <a:uLnTx/>
                        <a:uFillTx/>
                        <a:latin typeface="Arial" pitchFamily="-108" charset="0"/>
                        <a:ea typeface="ＭＳ Ｐゴシック" pitchFamily="-108" charset="-128"/>
                      </a:endParaRP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82032">
                <a:tc>
                  <a:txBody>
                    <a:bodyPr/>
                    <a:lstStyle/>
                    <a:p>
                      <a:r>
                        <a:rPr lang="en-US" sz="2000" b="1" dirty="0">
                          <a:effectLst>
                            <a:outerShdw blurRad="50800" dist="38100" dir="2700000" algn="tl" rotWithShape="0">
                              <a:schemeClr val="bg1">
                                <a:alpha val="43000"/>
                              </a:schemeClr>
                            </a:outerShdw>
                          </a:effectLst>
                        </a:rPr>
                        <a:t>Navigation</a:t>
                      </a:r>
                      <a:br>
                        <a:rPr lang="en-US" sz="2000" b="1" dirty="0">
                          <a:effectLst>
                            <a:outerShdw blurRad="50800" dist="38100" dir="2700000" algn="tl" rotWithShape="0">
                              <a:schemeClr val="bg1">
                                <a:alpha val="43000"/>
                              </a:schemeClr>
                            </a:outerShdw>
                          </a:effectLst>
                        </a:rPr>
                      </a:br>
                      <a:r>
                        <a:rPr lang="en-US" sz="2000" b="1" dirty="0">
                          <a:effectLst>
                            <a:outerShdw blurRad="50800" dist="38100" dir="2700000" algn="tl" rotWithShape="0">
                              <a:schemeClr val="bg1">
                                <a:alpha val="43000"/>
                              </a:schemeClr>
                            </a:outerShdw>
                          </a:effectLst>
                        </a:rPr>
                        <a:t>Process</a:t>
                      </a: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2C4E5"/>
                    </a:solidFill>
                  </a:tcPr>
                </a:tc>
                <a:tc>
                  <a:txBody>
                    <a:bodyPr/>
                    <a:lstStyle/>
                    <a:p>
                      <a:pPr marL="1270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Defined process to complete Compass to build a common understanding and set aspirations across the organization</a:t>
                      </a:r>
                      <a:endParaRPr kumimoji="0" lang="en-US" sz="1600" b="1" i="0" u="none" strike="noStrike" kern="1200" cap="none" spc="0" normalizeH="0" baseline="0" noProof="0" dirty="0">
                        <a:ln>
                          <a:noFill/>
                        </a:ln>
                        <a:solidFill>
                          <a:srgbClr val="A6A6A6"/>
                        </a:solidFill>
                        <a:effectLst/>
                        <a:uLnTx/>
                        <a:uFillTx/>
                        <a:latin typeface="Arial" pitchFamily="-108" charset="0"/>
                        <a:ea typeface="ＭＳ Ｐゴシック" pitchFamily="-108" charset="-128"/>
                      </a:endParaRP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cxnSp>
        <p:nvCxnSpPr>
          <p:cNvPr id="10" name="Straight Connector 9"/>
          <p:cNvCxnSpPr/>
          <p:nvPr/>
        </p:nvCxnSpPr>
        <p:spPr bwMode="auto">
          <a:xfrm>
            <a:off x="3510547" y="3294215"/>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6" name="TextBox 15"/>
          <p:cNvSpPr txBox="1">
            <a:spLocks noChangeAspect="1"/>
          </p:cNvSpPr>
          <p:nvPr/>
        </p:nvSpPr>
        <p:spPr>
          <a:xfrm>
            <a:off x="685981" y="3305746"/>
            <a:ext cx="2514600" cy="369332"/>
          </a:xfrm>
          <a:prstGeom prst="rect">
            <a:avLst/>
          </a:prstGeom>
          <a:solidFill>
            <a:srgbClr val="F7941E"/>
          </a:solidFill>
        </p:spPr>
        <p:txBody>
          <a:bodyPr wrap="square" rtlCol="0">
            <a:spAutoFit/>
          </a:bodyPr>
          <a:lstStyle/>
          <a:p>
            <a:r>
              <a:rPr lang="en-US" sz="1800" dirty="0">
                <a:solidFill>
                  <a:srgbClr val="FFFFFF"/>
                </a:solidFill>
              </a:rPr>
              <a:t>V 1.2 Product Suite</a:t>
            </a:r>
          </a:p>
        </p:txBody>
      </p:sp>
      <p:pic>
        <p:nvPicPr>
          <p:cNvPr id="2051" name="Picture 3" descr="Y:\project\info-team\shared_graphics\Smart Grid\Julia Mullaneys slides\SGMM graphic.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2253090"/>
            <a:ext cx="2514600" cy="1028459"/>
          </a:xfrm>
          <a:prstGeom prst="rect">
            <a:avLst/>
          </a:prstGeom>
          <a:noFill/>
        </p:spPr>
      </p:pic>
      <p:cxnSp>
        <p:nvCxnSpPr>
          <p:cNvPr id="13" name="Straight Connector 12"/>
          <p:cNvCxnSpPr/>
          <p:nvPr/>
        </p:nvCxnSpPr>
        <p:spPr bwMode="auto">
          <a:xfrm>
            <a:off x="3510547" y="2214715"/>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bwMode="auto">
          <a:xfrm>
            <a:off x="3510547" y="1093940"/>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bwMode="auto">
          <a:xfrm>
            <a:off x="3505200" y="4317376"/>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790425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5486400" cy="394980"/>
          </a:xfrm>
        </p:spPr>
        <p:txBody>
          <a:bodyPr/>
          <a:lstStyle/>
          <a:p>
            <a:r>
              <a:rPr lang="en-US" dirty="0"/>
              <a:t>SGMM Compass Survey</a:t>
            </a:r>
          </a:p>
        </p:txBody>
      </p:sp>
      <p:sp>
        <p:nvSpPr>
          <p:cNvPr id="35" name="Content Placeholder 34"/>
          <p:cNvSpPr>
            <a:spLocks noGrp="1"/>
          </p:cNvSpPr>
          <p:nvPr>
            <p:ph idx="1"/>
          </p:nvPr>
        </p:nvSpPr>
        <p:spPr>
          <a:xfrm>
            <a:off x="3200400" y="838200"/>
            <a:ext cx="5562600" cy="1600200"/>
          </a:xfrm>
        </p:spPr>
        <p:txBody>
          <a:bodyPr/>
          <a:lstStyle/>
          <a:p>
            <a:r>
              <a:rPr lang="en-US" dirty="0"/>
              <a:t>Contains</a:t>
            </a:r>
          </a:p>
          <a:p>
            <a:pPr lvl="1"/>
            <a:r>
              <a:rPr lang="en-US" dirty="0"/>
              <a:t>One question for each expected characteristic in the model and</a:t>
            </a:r>
          </a:p>
          <a:p>
            <a:pPr lvl="1"/>
            <a:r>
              <a:rPr lang="en-US" dirty="0"/>
              <a:t>Attribute and performance questions</a:t>
            </a:r>
          </a:p>
        </p:txBody>
      </p:sp>
      <p:sp>
        <p:nvSpPr>
          <p:cNvPr id="25" name="Content Placeholder 34"/>
          <p:cNvSpPr txBox="1">
            <a:spLocks/>
          </p:cNvSpPr>
          <p:nvPr/>
        </p:nvSpPr>
        <p:spPr bwMode="gray">
          <a:xfrm>
            <a:off x="3200400" y="2514600"/>
            <a:ext cx="5562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algn="l">
              <a:lnSpc>
                <a:spcPct val="95000"/>
              </a:lnSpc>
              <a:spcBef>
                <a:spcPct val="0"/>
              </a:spcBef>
              <a:spcAft>
                <a:spcPct val="25000"/>
              </a:spcAft>
              <a:buSzPct val="70000"/>
              <a:defRPr/>
            </a:pPr>
            <a:r>
              <a:rPr lang="en-US" b="0" kern="0" dirty="0">
                <a:solidFill>
                  <a:srgbClr val="000000"/>
                </a:solidFill>
                <a:latin typeface="Arial"/>
                <a:ea typeface="ＭＳ Ｐゴシック" pitchFamily="-108" charset="-128"/>
                <a:cs typeface="ＭＳ Ｐゴシック" pitchFamily="-108" charset="-128"/>
              </a:rPr>
              <a:t>Example questions:</a:t>
            </a:r>
          </a:p>
        </p:txBody>
      </p:sp>
      <p:grpSp>
        <p:nvGrpSpPr>
          <p:cNvPr id="3" name="Group 2"/>
          <p:cNvGrpSpPr/>
          <p:nvPr/>
        </p:nvGrpSpPr>
        <p:grpSpPr>
          <a:xfrm>
            <a:off x="131211" y="131800"/>
            <a:ext cx="2717505" cy="6269000"/>
            <a:chOff x="131211" y="131800"/>
            <a:chExt cx="2717505" cy="6269000"/>
          </a:xfrm>
        </p:grpSpPr>
        <p:grpSp>
          <p:nvGrpSpPr>
            <p:cNvPr id="10" name="Group 9"/>
            <p:cNvGrpSpPr/>
            <p:nvPr/>
          </p:nvGrpSpPr>
          <p:grpSpPr>
            <a:xfrm>
              <a:off x="152400" y="250494"/>
              <a:ext cx="2696316" cy="6150306"/>
              <a:chOff x="2297814" y="597824"/>
              <a:chExt cx="2696316" cy="6150306"/>
            </a:xfrm>
          </p:grpSpPr>
          <p:sp>
            <p:nvSpPr>
              <p:cNvPr id="8" name="Rectangle 7"/>
              <p:cNvSpPr/>
              <p:nvPr/>
            </p:nvSpPr>
            <p:spPr bwMode="auto">
              <a:xfrm>
                <a:off x="2308530" y="597824"/>
                <a:ext cx="2685600" cy="6150305"/>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nvGrpSpPr>
              <p:cNvPr id="9" name="Group 8"/>
              <p:cNvGrpSpPr/>
              <p:nvPr/>
            </p:nvGrpSpPr>
            <p:grpSpPr>
              <a:xfrm>
                <a:off x="2297814" y="716012"/>
                <a:ext cx="2696159" cy="6032118"/>
                <a:chOff x="3543300" y="710105"/>
                <a:chExt cx="2696159" cy="6032118"/>
              </a:xfrm>
            </p:grpSpPr>
            <p:pic>
              <p:nvPicPr>
                <p:cNvPr id="6" name="Picture 5" descr="SGMM_Matrix_v1-2 W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3300" y="710105"/>
                  <a:ext cx="707100" cy="6032118"/>
                </a:xfrm>
                <a:prstGeom prst="rect">
                  <a:avLst/>
                </a:prstGeom>
              </p:spPr>
            </p:pic>
            <p:pic>
              <p:nvPicPr>
                <p:cNvPr id="18" name="Picture 17" descr="SGMM_Matrix_v1-2 WA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9204" y="710105"/>
                  <a:ext cx="2100255" cy="6032118"/>
                </a:xfrm>
                <a:prstGeom prst="rect">
                  <a:avLst/>
                </a:prstGeom>
              </p:spPr>
            </p:pic>
          </p:grpSp>
        </p:grpSp>
        <p:sp>
          <p:nvSpPr>
            <p:cNvPr id="11" name="Rectangle 10"/>
            <p:cNvSpPr/>
            <p:nvPr/>
          </p:nvSpPr>
          <p:spPr bwMode="auto">
            <a:xfrm>
              <a:off x="168275" y="240326"/>
              <a:ext cx="2660650" cy="380423"/>
            </a:xfrm>
            <a:prstGeom prst="rect">
              <a:avLst/>
            </a:prstGeom>
            <a:solidFill>
              <a:schemeClr val="tx1">
                <a:lumMod val="65000"/>
                <a:lumOff val="35000"/>
              </a:schemeClr>
            </a:solidFill>
            <a:ln>
              <a:solidFill>
                <a:schemeClr val="tx1">
                  <a:lumMod val="65000"/>
                  <a:lumOff val="35000"/>
                </a:schemeClr>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endParaRPr lang="en-US" sz="1400" b="0" dirty="0">
                <a:solidFill>
                  <a:srgbClr val="000000"/>
                </a:solidFill>
                <a:latin typeface="Arial" charset="0"/>
                <a:ea typeface="ＭＳ Ｐゴシック" pitchFamily="1" charset="-128"/>
              </a:endParaRPr>
            </a:p>
          </p:txBody>
        </p:sp>
        <p:sp>
          <p:nvSpPr>
            <p:cNvPr id="12" name="TextBox 11"/>
            <p:cNvSpPr txBox="1"/>
            <p:nvPr/>
          </p:nvSpPr>
          <p:spPr>
            <a:xfrm>
              <a:off x="131211" y="131800"/>
              <a:ext cx="1187545" cy="584776"/>
            </a:xfrm>
            <a:prstGeom prst="rect">
              <a:avLst/>
            </a:prstGeom>
            <a:noFill/>
          </p:spPr>
          <p:txBody>
            <a:bodyPr wrap="none" rtlCol="0">
              <a:spAutoFit/>
            </a:bodyPr>
            <a:lstStyle/>
            <a:p>
              <a:r>
                <a:rPr lang="en-US" sz="3200" dirty="0">
                  <a:solidFill>
                    <a:srgbClr val="FFFFFF"/>
                  </a:solidFill>
                  <a:effectLst>
                    <a:outerShdw blurRad="50800" dist="38100" dir="2700000" algn="tl" rotWithShape="0">
                      <a:prstClr val="black">
                        <a:alpha val="40000"/>
                      </a:prstClr>
                    </a:outerShdw>
                  </a:effectLst>
                  <a:latin typeface="Arial"/>
                  <a:cs typeface="Arial Narrow Bold"/>
                </a:rPr>
                <a:t>WAM</a:t>
              </a:r>
            </a:p>
          </p:txBody>
        </p:sp>
        <p:sp>
          <p:nvSpPr>
            <p:cNvPr id="23" name="TextBox 22"/>
            <p:cNvSpPr txBox="1"/>
            <p:nvPr/>
          </p:nvSpPr>
          <p:spPr>
            <a:xfrm>
              <a:off x="1315370" y="222250"/>
              <a:ext cx="1441420" cy="444224"/>
            </a:xfrm>
            <a:prstGeom prst="rect">
              <a:avLst/>
            </a:prstGeom>
            <a:noFill/>
          </p:spPr>
          <p:txBody>
            <a:bodyPr wrap="none" rtlCol="0">
              <a:spAutoFit/>
            </a:bodyPr>
            <a:lstStyle/>
            <a:p>
              <a:pPr algn="l">
                <a:lnSpc>
                  <a:spcPct val="80000"/>
                </a:lnSpc>
                <a:spcBef>
                  <a:spcPts val="0"/>
                </a:spcBef>
              </a:pPr>
              <a:r>
                <a:rPr lang="en-US" sz="1400" b="0" dirty="0">
                  <a:solidFill>
                    <a:srgbClr val="FFFFFF"/>
                  </a:solidFill>
                  <a:effectLst>
                    <a:outerShdw blurRad="50800" dist="38100" dir="2700000" algn="tl" rotWithShape="0">
                      <a:prstClr val="black">
                        <a:alpha val="40000"/>
                      </a:prstClr>
                    </a:outerShdw>
                  </a:effectLst>
                </a:rPr>
                <a:t>Work and Asset</a:t>
              </a:r>
              <a:br>
                <a:rPr lang="en-US" sz="1400" b="0" dirty="0">
                  <a:solidFill>
                    <a:srgbClr val="FFFFFF"/>
                  </a:solidFill>
                  <a:effectLst>
                    <a:outerShdw blurRad="50800" dist="38100" dir="2700000" algn="tl" rotWithShape="0">
                      <a:prstClr val="black">
                        <a:alpha val="40000"/>
                      </a:prstClr>
                    </a:outerShdw>
                  </a:effectLst>
                </a:rPr>
              </a:br>
              <a:r>
                <a:rPr lang="en-US" sz="1400" b="0" dirty="0">
                  <a:solidFill>
                    <a:srgbClr val="FFFFFF"/>
                  </a:solidFill>
                  <a:effectLst>
                    <a:outerShdw blurRad="50800" dist="38100" dir="2700000" algn="tl" rotWithShape="0">
                      <a:prstClr val="black">
                        <a:alpha val="40000"/>
                      </a:prstClr>
                    </a:outerShdw>
                  </a:effectLst>
                </a:rPr>
                <a:t>Management</a:t>
              </a:r>
            </a:p>
          </p:txBody>
        </p:sp>
      </p:grpSp>
      <p:grpSp>
        <p:nvGrpSpPr>
          <p:cNvPr id="47" name="Group 46"/>
          <p:cNvGrpSpPr/>
          <p:nvPr/>
        </p:nvGrpSpPr>
        <p:grpSpPr>
          <a:xfrm>
            <a:off x="697343" y="3873499"/>
            <a:ext cx="8302193" cy="2374901"/>
            <a:chOff x="697343" y="3873499"/>
            <a:chExt cx="8302193" cy="2374901"/>
          </a:xfrm>
        </p:grpSpPr>
        <p:grpSp>
          <p:nvGrpSpPr>
            <p:cNvPr id="27" name="Group 26"/>
            <p:cNvGrpSpPr/>
            <p:nvPr/>
          </p:nvGrpSpPr>
          <p:grpSpPr>
            <a:xfrm>
              <a:off x="697343" y="4138100"/>
              <a:ext cx="8302193" cy="2110300"/>
              <a:chOff x="697343" y="4138100"/>
              <a:chExt cx="8302193" cy="2110300"/>
            </a:xfrm>
          </p:grpSpPr>
          <p:pic>
            <p:nvPicPr>
              <p:cNvPr id="4" name="Picture 3" descr="WAM-2.1.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8797" y="4953000"/>
                <a:ext cx="5900739" cy="129540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20" name="Group 36"/>
              <p:cNvGrpSpPr/>
              <p:nvPr/>
            </p:nvGrpSpPr>
            <p:grpSpPr>
              <a:xfrm>
                <a:off x="697343" y="4138100"/>
                <a:ext cx="2710633" cy="1314514"/>
                <a:chOff x="558800" y="3740137"/>
                <a:chExt cx="2710633" cy="1314514"/>
              </a:xfrm>
            </p:grpSpPr>
            <p:cxnSp>
              <p:nvCxnSpPr>
                <p:cNvPr id="22" name="Shape 31"/>
                <p:cNvCxnSpPr>
                  <a:stCxn id="24" idx="2"/>
                </p:cNvCxnSpPr>
                <p:nvPr/>
              </p:nvCxnSpPr>
              <p:spPr bwMode="auto">
                <a:xfrm rot="16200000" flipH="1">
                  <a:off x="2222059" y="4007277"/>
                  <a:ext cx="552515" cy="1542233"/>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4" name="Rounded Rectangle 23"/>
                <p:cNvSpPr/>
                <p:nvPr/>
              </p:nvSpPr>
              <p:spPr bwMode="auto">
                <a:xfrm>
                  <a:off x="558800" y="3740137"/>
                  <a:ext cx="2336800" cy="762000"/>
                </a:xfrm>
                <a:prstGeom prst="roundRect">
                  <a:avLst>
                    <a:gd name="adj" fmla="val 0"/>
                  </a:avLst>
                </a:prstGeom>
                <a:ln w="19050" cmpd="sng">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lnSpc>
                      <a:spcPct val="85000"/>
                    </a:lnSpc>
                    <a:spcBef>
                      <a:spcPts val="0"/>
                    </a:spcBef>
                  </a:pPr>
                  <a:r>
                    <a:rPr lang="en-US" sz="1200" b="0" dirty="0">
                      <a:solidFill>
                        <a:srgbClr val="FFFFFF"/>
                      </a:solidFill>
                      <a:latin typeface="Arial"/>
                    </a:rPr>
                    <a:t>WAM-2.1  An approach to track, inventory, and maintain event histories of assets is in development. </a:t>
                  </a:r>
                </a:p>
              </p:txBody>
            </p:sp>
          </p:grpSp>
        </p:grpSp>
        <p:sp>
          <p:nvSpPr>
            <p:cNvPr id="30" name="Rectangle 29"/>
            <p:cNvSpPr/>
            <p:nvPr/>
          </p:nvSpPr>
          <p:spPr bwMode="auto">
            <a:xfrm>
              <a:off x="777874" y="3873499"/>
              <a:ext cx="2041525" cy="180975"/>
            </a:xfrm>
            <a:prstGeom prst="rect">
              <a:avLst/>
            </a:prstGeom>
            <a:solidFill>
              <a:schemeClr val="accent2">
                <a:alpha val="44000"/>
              </a:schemeClr>
            </a:solidFill>
            <a:ln w="6350"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46" name="Group 45"/>
          <p:cNvGrpSpPr/>
          <p:nvPr/>
        </p:nvGrpSpPr>
        <p:grpSpPr>
          <a:xfrm>
            <a:off x="697344" y="2638426"/>
            <a:ext cx="8308954" cy="2066306"/>
            <a:chOff x="697344" y="2638426"/>
            <a:chExt cx="8308954" cy="2066306"/>
          </a:xfrm>
        </p:grpSpPr>
        <p:grpSp>
          <p:nvGrpSpPr>
            <p:cNvPr id="28" name="Group 27"/>
            <p:cNvGrpSpPr/>
            <p:nvPr/>
          </p:nvGrpSpPr>
          <p:grpSpPr>
            <a:xfrm>
              <a:off x="697344" y="2819400"/>
              <a:ext cx="8308954" cy="1885332"/>
              <a:chOff x="697344" y="2819400"/>
              <a:chExt cx="8308954" cy="1885332"/>
            </a:xfrm>
          </p:grpSpPr>
          <p:pic>
            <p:nvPicPr>
              <p:cNvPr id="7" name="Picture 6" descr="WAM-3.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8797" y="3276599"/>
                <a:ext cx="5907501" cy="142813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15" name="Group 35"/>
              <p:cNvGrpSpPr/>
              <p:nvPr/>
            </p:nvGrpSpPr>
            <p:grpSpPr>
              <a:xfrm>
                <a:off x="697344" y="2819400"/>
                <a:ext cx="2731658" cy="931614"/>
                <a:chOff x="558801" y="2590800"/>
                <a:chExt cx="2731658" cy="931614"/>
              </a:xfrm>
            </p:grpSpPr>
            <p:cxnSp>
              <p:nvCxnSpPr>
                <p:cNvPr id="17" name="Shape 27"/>
                <p:cNvCxnSpPr>
                  <a:stCxn id="19" idx="2"/>
                </p:cNvCxnSpPr>
                <p:nvPr/>
              </p:nvCxnSpPr>
              <p:spPr bwMode="auto">
                <a:xfrm rot="16200000" flipH="1">
                  <a:off x="2347823" y="2579778"/>
                  <a:ext cx="322014" cy="1563258"/>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Rounded Rectangle 18"/>
                <p:cNvSpPr/>
                <p:nvPr/>
              </p:nvSpPr>
              <p:spPr bwMode="auto">
                <a:xfrm>
                  <a:off x="558801" y="2590800"/>
                  <a:ext cx="2336800" cy="609600"/>
                </a:xfrm>
                <a:prstGeom prst="roundRect">
                  <a:avLst>
                    <a:gd name="adj" fmla="val 0"/>
                  </a:avLst>
                </a:prstGeom>
                <a:ln w="19050" cmpd="sng">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lnSpc>
                      <a:spcPct val="90000"/>
                    </a:lnSpc>
                    <a:spcBef>
                      <a:spcPts val="0"/>
                    </a:spcBef>
                  </a:pPr>
                  <a:r>
                    <a:rPr lang="en-US" sz="1200" b="0" dirty="0">
                      <a:solidFill>
                        <a:srgbClr val="FFFFFF"/>
                      </a:solidFill>
                      <a:latin typeface="Arial"/>
                    </a:rPr>
                    <a:t>WAM-3.2  Condition-based maintenance programs for key components are in place. </a:t>
                  </a:r>
                </a:p>
              </p:txBody>
            </p:sp>
          </p:grpSp>
        </p:grpSp>
        <p:sp>
          <p:nvSpPr>
            <p:cNvPr id="40" name="Rectangle 39"/>
            <p:cNvSpPr/>
            <p:nvPr/>
          </p:nvSpPr>
          <p:spPr bwMode="auto">
            <a:xfrm>
              <a:off x="777875" y="2638426"/>
              <a:ext cx="2041525" cy="114299"/>
            </a:xfrm>
            <a:prstGeom prst="rect">
              <a:avLst/>
            </a:prstGeom>
            <a:solidFill>
              <a:schemeClr val="accent2">
                <a:alpha val="44000"/>
              </a:schemeClr>
            </a:solidFill>
            <a:ln w="6350"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3780341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382000" cy="782778"/>
          </a:xfrm>
        </p:spPr>
        <p:txBody>
          <a:bodyPr/>
          <a:lstStyle/>
          <a:p>
            <a:r>
              <a:rPr lang="en-US" dirty="0"/>
              <a:t>SGMM Navigation: five-phase, expert-led process</a:t>
            </a:r>
          </a:p>
        </p:txBody>
      </p:sp>
      <p:grpSp>
        <p:nvGrpSpPr>
          <p:cNvPr id="10" name="Group 9"/>
          <p:cNvGrpSpPr/>
          <p:nvPr/>
        </p:nvGrpSpPr>
        <p:grpSpPr>
          <a:xfrm>
            <a:off x="533400" y="1031842"/>
            <a:ext cx="7998295" cy="1406558"/>
            <a:chOff x="533400" y="1066800"/>
            <a:chExt cx="6670957" cy="1173136"/>
          </a:xfrm>
        </p:grpSpPr>
        <p:pic>
          <p:nvPicPr>
            <p:cNvPr id="5" name="Picture 4" descr="Navigation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1066800"/>
              <a:ext cx="1184557" cy="1173136"/>
            </a:xfrm>
            <a:prstGeom prst="rect">
              <a:avLst/>
            </a:prstGeom>
          </p:spPr>
        </p:pic>
        <p:pic>
          <p:nvPicPr>
            <p:cNvPr id="6" name="Picture 5" descr="Navigation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05000" y="1066800"/>
              <a:ext cx="1184557" cy="1173136"/>
            </a:xfrm>
            <a:prstGeom prst="rect">
              <a:avLst/>
            </a:prstGeom>
          </p:spPr>
        </p:pic>
        <p:pic>
          <p:nvPicPr>
            <p:cNvPr id="7" name="Picture 6" descr="Navigation2.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76600" y="1066800"/>
              <a:ext cx="1184557" cy="1173136"/>
            </a:xfrm>
            <a:prstGeom prst="rect">
              <a:avLst/>
            </a:prstGeom>
          </p:spPr>
        </p:pic>
        <p:pic>
          <p:nvPicPr>
            <p:cNvPr id="8" name="Picture 7" descr="Navigation2.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48200" y="1066800"/>
              <a:ext cx="1184557" cy="1173136"/>
            </a:xfrm>
            <a:prstGeom prst="rect">
              <a:avLst/>
            </a:prstGeom>
          </p:spPr>
        </p:pic>
        <p:pic>
          <p:nvPicPr>
            <p:cNvPr id="9" name="Picture 8" descr="Navigation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19800" y="1066800"/>
              <a:ext cx="1184557" cy="1173136"/>
            </a:xfrm>
            <a:prstGeom prst="rect">
              <a:avLst/>
            </a:prstGeom>
          </p:spPr>
        </p:pic>
      </p:grpSp>
      <p:sp>
        <p:nvSpPr>
          <p:cNvPr id="13" name="Right Arrow 12"/>
          <p:cNvSpPr/>
          <p:nvPr/>
        </p:nvSpPr>
        <p:spPr bwMode="auto">
          <a:xfrm rot="16200000">
            <a:off x="2438400" y="2514600"/>
            <a:ext cx="914400" cy="914400"/>
          </a:xfrm>
          <a:prstGeom prst="rightArrow">
            <a:avLst/>
          </a:prstGeom>
          <a:solidFill>
            <a:srgbClr val="3262B4"/>
          </a:solidFill>
          <a:ln w="12700" cap="flat" cmpd="sng" algn="ctr">
            <a:solidFill>
              <a:srgbClr val="E2702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4" name="Right Arrow 13"/>
          <p:cNvSpPr/>
          <p:nvPr/>
        </p:nvSpPr>
        <p:spPr bwMode="auto">
          <a:xfrm rot="5400000">
            <a:off x="5723820" y="2514600"/>
            <a:ext cx="914400" cy="914400"/>
          </a:xfrm>
          <a:prstGeom prst="rightArrow">
            <a:avLst/>
          </a:prstGeom>
          <a:solidFill>
            <a:srgbClr val="3262B4"/>
          </a:solidFill>
          <a:ln w="12700" cap="flat" cmpd="sng" algn="ctr">
            <a:solidFill>
              <a:srgbClr val="E2702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5" name="TextBox 14"/>
          <p:cNvSpPr txBox="1"/>
          <p:nvPr/>
        </p:nvSpPr>
        <p:spPr>
          <a:xfrm>
            <a:off x="551040" y="3657600"/>
            <a:ext cx="3563760" cy="1905000"/>
          </a:xfrm>
          <a:prstGeom prst="rect">
            <a:avLst/>
          </a:prstGeom>
          <a:noFill/>
          <a:ln>
            <a:solidFill>
              <a:srgbClr val="E27027"/>
            </a:solidFill>
          </a:ln>
        </p:spPr>
        <p:txBody>
          <a:bodyPr wrap="square" rtlCol="0">
            <a:noAutofit/>
          </a:bodyPr>
          <a:lstStyle/>
          <a:p>
            <a:r>
              <a:rPr lang="en-US" dirty="0">
                <a:solidFill>
                  <a:srgbClr val="000000"/>
                </a:solidFill>
              </a:rPr>
              <a:t>Stakeholders complete SGMM Compass survey</a:t>
            </a:r>
          </a:p>
          <a:p>
            <a:r>
              <a:rPr lang="en-US" b="0" dirty="0">
                <a:solidFill>
                  <a:srgbClr val="000000"/>
                </a:solidFill>
              </a:rPr>
              <a:t>Discussion and consensus answers lead to internal alignment on current state</a:t>
            </a:r>
          </a:p>
        </p:txBody>
      </p:sp>
      <p:sp>
        <p:nvSpPr>
          <p:cNvPr id="16" name="TextBox 15"/>
          <p:cNvSpPr txBox="1"/>
          <p:nvPr/>
        </p:nvSpPr>
        <p:spPr>
          <a:xfrm>
            <a:off x="4267200" y="3657601"/>
            <a:ext cx="4240740" cy="1905000"/>
          </a:xfrm>
          <a:prstGeom prst="rect">
            <a:avLst/>
          </a:prstGeom>
          <a:noFill/>
          <a:ln>
            <a:solidFill>
              <a:srgbClr val="E27027"/>
            </a:solidFill>
          </a:ln>
        </p:spPr>
        <p:txBody>
          <a:bodyPr wrap="square" rtlCol="0">
            <a:noAutofit/>
          </a:bodyPr>
          <a:lstStyle/>
          <a:p>
            <a:r>
              <a:rPr lang="en-US" dirty="0">
                <a:solidFill>
                  <a:srgbClr val="000000"/>
                </a:solidFill>
              </a:rPr>
              <a:t>Stakeholders review survey findings &amp; set aspirational profile</a:t>
            </a:r>
          </a:p>
          <a:p>
            <a:r>
              <a:rPr lang="en-US" b="0" dirty="0">
                <a:solidFill>
                  <a:srgbClr val="000000"/>
                </a:solidFill>
              </a:rPr>
              <a:t>Consensus on aspirational state and identification of </a:t>
            </a:r>
            <a:r>
              <a:rPr lang="en-US" b="0" u="sng" dirty="0">
                <a:solidFill>
                  <a:srgbClr val="000000"/>
                </a:solidFill>
              </a:rPr>
              <a:t>motivations</a:t>
            </a:r>
            <a:r>
              <a:rPr lang="en-US" b="0" dirty="0">
                <a:solidFill>
                  <a:srgbClr val="000000"/>
                </a:solidFill>
              </a:rPr>
              <a:t>, </a:t>
            </a:r>
            <a:r>
              <a:rPr lang="en-US" b="0" u="sng" dirty="0">
                <a:solidFill>
                  <a:srgbClr val="000000"/>
                </a:solidFill>
              </a:rPr>
              <a:t>actions</a:t>
            </a:r>
            <a:r>
              <a:rPr lang="en-US" b="0" dirty="0">
                <a:solidFill>
                  <a:srgbClr val="000000"/>
                </a:solidFill>
              </a:rPr>
              <a:t>, and </a:t>
            </a:r>
            <a:r>
              <a:rPr lang="en-US" b="0" u="sng" dirty="0">
                <a:solidFill>
                  <a:srgbClr val="000000"/>
                </a:solidFill>
              </a:rPr>
              <a:t>obstacles</a:t>
            </a:r>
            <a:r>
              <a:rPr lang="en-US" b="0" dirty="0">
                <a:solidFill>
                  <a:srgbClr val="000000"/>
                </a:solidFill>
              </a:rPr>
              <a:t> to achieve it</a:t>
            </a:r>
          </a:p>
        </p:txBody>
      </p:sp>
    </p:spTree>
    <p:extLst>
      <p:ext uri="{BB962C8B-B14F-4D97-AF65-F5344CB8AC3E}">
        <p14:creationId xmlns:p14="http://schemas.microsoft.com/office/powerpoint/2010/main" val="39690012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41714"/>
          </a:xfrm>
        </p:spPr>
        <p:txBody>
          <a:bodyPr/>
          <a:lstStyle/>
          <a:p>
            <a:r>
              <a:rPr lang="en-US" dirty="0"/>
              <a:t>Compass results: maturity profile</a:t>
            </a:r>
            <a:br>
              <a:rPr lang="en-US" dirty="0"/>
            </a:br>
            <a:r>
              <a:rPr lang="en-US" sz="1800" i="1" dirty="0">
                <a:solidFill>
                  <a:schemeClr val="bg1">
                    <a:lumMod val="50000"/>
                  </a:schemeClr>
                </a:solidFill>
              </a:rPr>
              <a:t>example results</a:t>
            </a:r>
            <a:endParaRPr lang="en-US" dirty="0"/>
          </a:p>
        </p:txBody>
      </p:sp>
      <p:cxnSp>
        <p:nvCxnSpPr>
          <p:cNvPr id="3" name="Straight Connector 128"/>
          <p:cNvCxnSpPr>
            <a:cxnSpLocks noChangeShapeType="1"/>
            <a:stCxn id="10" idx="6"/>
            <a:endCxn id="11" idx="2"/>
          </p:cNvCxnSpPr>
          <p:nvPr/>
        </p:nvCxnSpPr>
        <p:spPr bwMode="auto">
          <a:xfrm flipV="1">
            <a:off x="1611423"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4" name="Straight Connector 129"/>
          <p:cNvCxnSpPr>
            <a:cxnSpLocks noChangeShapeType="1"/>
            <a:stCxn id="12" idx="2"/>
            <a:endCxn id="11" idx="6"/>
          </p:cNvCxnSpPr>
          <p:nvPr/>
        </p:nvCxnSpPr>
        <p:spPr bwMode="auto">
          <a:xfrm flipH="1" flipV="1">
            <a:off x="2564387"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5" name="Straight Connector 132"/>
          <p:cNvCxnSpPr>
            <a:cxnSpLocks noChangeShapeType="1"/>
            <a:stCxn id="13" idx="2"/>
            <a:endCxn id="12" idx="6"/>
          </p:cNvCxnSpPr>
          <p:nvPr/>
        </p:nvCxnSpPr>
        <p:spPr bwMode="auto">
          <a:xfrm flipH="1">
            <a:off x="3517351" y="3786372"/>
            <a:ext cx="495764" cy="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6" name="Straight Connector 135"/>
          <p:cNvCxnSpPr>
            <a:cxnSpLocks noChangeShapeType="1"/>
            <a:stCxn id="13" idx="6"/>
            <a:endCxn id="14" idx="2"/>
          </p:cNvCxnSpPr>
          <p:nvPr/>
        </p:nvCxnSpPr>
        <p:spPr bwMode="auto">
          <a:xfrm flipV="1">
            <a:off x="4470315"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7" name="Straight Connector 138"/>
          <p:cNvCxnSpPr>
            <a:cxnSpLocks noChangeShapeType="1"/>
            <a:stCxn id="14" idx="6"/>
            <a:endCxn id="15" idx="2"/>
          </p:cNvCxnSpPr>
          <p:nvPr/>
        </p:nvCxnSpPr>
        <p:spPr bwMode="auto">
          <a:xfrm>
            <a:off x="5423279"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8" name="Straight Connector 141"/>
          <p:cNvCxnSpPr>
            <a:cxnSpLocks noChangeShapeType="1"/>
            <a:stCxn id="15" idx="6"/>
            <a:endCxn id="16" idx="2"/>
          </p:cNvCxnSpPr>
          <p:nvPr/>
        </p:nvCxnSpPr>
        <p:spPr bwMode="auto">
          <a:xfrm>
            <a:off x="6376243" y="3786372"/>
            <a:ext cx="495764" cy="709428"/>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9" name="Straight Connector 144"/>
          <p:cNvCxnSpPr>
            <a:cxnSpLocks noChangeShapeType="1"/>
            <a:stCxn id="16" idx="6"/>
            <a:endCxn id="17" idx="2"/>
          </p:cNvCxnSpPr>
          <p:nvPr/>
        </p:nvCxnSpPr>
        <p:spPr bwMode="auto">
          <a:xfrm>
            <a:off x="7329207" y="4495800"/>
            <a:ext cx="495765" cy="76200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sp>
        <p:nvSpPr>
          <p:cNvPr id="10" name="Oval 9"/>
          <p:cNvSpPr/>
          <p:nvPr/>
        </p:nvSpPr>
        <p:spPr bwMode="auto">
          <a:xfrm>
            <a:off x="115422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1" name="Oval 10"/>
          <p:cNvSpPr/>
          <p:nvPr/>
        </p:nvSpPr>
        <p:spPr bwMode="auto">
          <a:xfrm>
            <a:off x="2107187"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2" name="Oval 11"/>
          <p:cNvSpPr/>
          <p:nvPr/>
        </p:nvSpPr>
        <p:spPr bwMode="auto">
          <a:xfrm>
            <a:off x="3060151"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3" name="Oval 12"/>
          <p:cNvSpPr/>
          <p:nvPr/>
        </p:nvSpPr>
        <p:spPr bwMode="auto">
          <a:xfrm>
            <a:off x="4013115"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4" name="Oval 13"/>
          <p:cNvSpPr/>
          <p:nvPr/>
        </p:nvSpPr>
        <p:spPr bwMode="auto">
          <a:xfrm>
            <a:off x="4966079"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5" name="Oval 14"/>
          <p:cNvSpPr/>
          <p:nvPr/>
        </p:nvSpPr>
        <p:spPr bwMode="auto">
          <a:xfrm>
            <a:off x="591904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6" name="Oval 15"/>
          <p:cNvSpPr/>
          <p:nvPr/>
        </p:nvSpPr>
        <p:spPr bwMode="auto">
          <a:xfrm>
            <a:off x="6872007" y="4267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1</a:t>
            </a:r>
          </a:p>
        </p:txBody>
      </p:sp>
      <p:sp>
        <p:nvSpPr>
          <p:cNvPr id="17" name="Oval 16"/>
          <p:cNvSpPr/>
          <p:nvPr/>
        </p:nvSpPr>
        <p:spPr bwMode="auto">
          <a:xfrm>
            <a:off x="7824972" y="5029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0</a:t>
            </a:r>
          </a:p>
        </p:txBody>
      </p:sp>
      <p:sp>
        <p:nvSpPr>
          <p:cNvPr id="18" name="TextBox 17"/>
          <p:cNvSpPr txBox="1"/>
          <p:nvPr/>
        </p:nvSpPr>
        <p:spPr>
          <a:xfrm>
            <a:off x="1066800" y="4473714"/>
            <a:ext cx="4419599" cy="707886"/>
          </a:xfrm>
          <a:prstGeom prst="rect">
            <a:avLst/>
          </a:prstGeom>
          <a:solidFill>
            <a:schemeClr val="bg1">
              <a:alpha val="65000"/>
            </a:schemeClr>
          </a:solidFill>
          <a:effectLst>
            <a:softEdge rad="38100"/>
          </a:effectLst>
        </p:spPr>
        <p:txBody>
          <a:bodyPr wrap="square">
            <a:spAutoFit/>
          </a:bodyPr>
          <a:lstStyle/>
          <a:p>
            <a:pPr>
              <a:defRPr/>
            </a:pPr>
            <a:r>
              <a:rPr lang="en-US" i="1" dirty="0">
                <a:solidFill>
                  <a:srgbClr val="000000">
                    <a:lumMod val="65000"/>
                    <a:lumOff val="35000"/>
                  </a:srgbClr>
                </a:solidFill>
              </a:rPr>
              <a:t>SGMM maturity profile includes a maturity score for each domain</a:t>
            </a:r>
          </a:p>
        </p:txBody>
      </p:sp>
    </p:spTree>
    <p:extLst>
      <p:ext uri="{BB962C8B-B14F-4D97-AF65-F5344CB8AC3E}">
        <p14:creationId xmlns:p14="http://schemas.microsoft.com/office/powerpoint/2010/main" val="5616038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41714"/>
          </a:xfrm>
        </p:spPr>
        <p:txBody>
          <a:bodyPr/>
          <a:lstStyle/>
          <a:p>
            <a:r>
              <a:rPr lang="en-US" dirty="0"/>
              <a:t>Compass results: dashboard</a:t>
            </a:r>
            <a:r>
              <a:rPr lang="en-US" sz="1800" dirty="0"/>
              <a:t/>
            </a:r>
            <a:br>
              <a:rPr lang="en-US" sz="1800" dirty="0"/>
            </a:br>
            <a:r>
              <a:rPr lang="en-US" sz="1800" i="1" dirty="0">
                <a:solidFill>
                  <a:schemeClr val="bg1">
                    <a:lumMod val="50000"/>
                  </a:schemeClr>
                </a:solidFill>
              </a:rPr>
              <a:t>example results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34557280"/>
              </p:ext>
            </p:extLst>
          </p:nvPr>
        </p:nvGraphicFramePr>
        <p:xfrm>
          <a:off x="381000" y="3300228"/>
          <a:ext cx="8458200" cy="3048000"/>
        </p:xfrm>
        <a:graphic>
          <a:graphicData uri="http://schemas.openxmlformats.org/drawingml/2006/table">
            <a:tbl>
              <a:tblPr>
                <a:tableStyleId>{3B4B98B0-60AC-42C2-AFA5-B58CD77FA1E5}</a:tableStyleId>
              </a:tblPr>
              <a:tblGrid>
                <a:gridCol w="990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5410200">
                  <a:extLst>
                    <a:ext uri="{9D8B030D-6E8A-4147-A177-3AD203B41FA5}">
                      <a16:colId xmlns:a16="http://schemas.microsoft.com/office/drawing/2014/main" xmlns="" val="20002"/>
                    </a:ext>
                  </a:extLst>
                </a:gridCol>
              </a:tblGrid>
              <a:tr h="487680">
                <a:tc>
                  <a:txBody>
                    <a:bodyPr/>
                    <a:lstStyle/>
                    <a:p>
                      <a:endParaRPr lang="en-US" sz="1800" u="sng" dirty="0">
                        <a:solidFill>
                          <a:schemeClr val="tx1">
                            <a:lumMod val="75000"/>
                            <a:lumOff val="25000"/>
                          </a:schemeClr>
                        </a:solidFill>
                      </a:endParaRPr>
                    </a:p>
                  </a:txBody>
                  <a:tcPr/>
                </a:tc>
                <a:tc>
                  <a:txBody>
                    <a:bodyPr/>
                    <a:lstStyle/>
                    <a:p>
                      <a:r>
                        <a:rPr lang="en-US" sz="1800" u="sng" dirty="0"/>
                        <a:t>Point Range</a:t>
                      </a:r>
                      <a:endParaRPr lang="en-US" sz="1800" u="sng" dirty="0">
                        <a:solidFill>
                          <a:schemeClr val="tx1">
                            <a:lumMod val="75000"/>
                            <a:lumOff val="25000"/>
                          </a:schemeClr>
                        </a:solidFill>
                      </a:endParaRPr>
                    </a:p>
                  </a:txBody>
                  <a:tcPr anchor="b"/>
                </a:tc>
                <a:tc>
                  <a:txBody>
                    <a:bodyPr/>
                    <a:lstStyle/>
                    <a:p>
                      <a:r>
                        <a:rPr lang="en-US" sz="1800" u="sng" dirty="0"/>
                        <a:t>Meaning</a:t>
                      </a:r>
                      <a:endParaRPr lang="en-US" sz="1800" u="sng" dirty="0">
                        <a:solidFill>
                          <a:schemeClr val="tx1">
                            <a:lumMod val="75000"/>
                            <a:lumOff val="25000"/>
                          </a:schemeClr>
                        </a:solidFill>
                      </a:endParaRPr>
                    </a:p>
                  </a:txBody>
                  <a:tcPr anchor="b"/>
                </a:tc>
                <a:extLst>
                  <a:ext uri="{0D108BD9-81ED-4DB2-BD59-A6C34878D82A}">
                    <a16:rowId xmlns:a16="http://schemas.microsoft.com/office/drawing/2014/main" xmlns="" val="10000"/>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a:t>
                      </a:r>
                      <a:r>
                        <a:rPr lang="en-US" sz="1800" baseline="0" dirty="0"/>
                        <a:t> 0.70</a:t>
                      </a:r>
                      <a:endParaRPr lang="en-US" sz="1800" dirty="0">
                        <a:solidFill>
                          <a:schemeClr val="tx1">
                            <a:lumMod val="75000"/>
                            <a:lumOff val="25000"/>
                          </a:schemeClr>
                        </a:solidFill>
                      </a:endParaRPr>
                    </a:p>
                  </a:txBody>
                  <a:tcPr anchor="ctr"/>
                </a:tc>
                <a:tc>
                  <a:txBody>
                    <a:bodyPr/>
                    <a:lstStyle/>
                    <a:p>
                      <a:r>
                        <a:rPr lang="en-US" sz="1800" dirty="0"/>
                        <a:t>Green reflects level compliance within the domain</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1"/>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a:t>
                      </a:r>
                      <a:r>
                        <a:rPr lang="en-US" sz="1800" baseline="0" dirty="0"/>
                        <a:t> 0.40 and &lt; 0.70</a:t>
                      </a:r>
                      <a:endParaRPr lang="en-US" sz="1800" dirty="0">
                        <a:solidFill>
                          <a:schemeClr val="tx1">
                            <a:lumMod val="75000"/>
                            <a:lumOff val="25000"/>
                          </a:schemeClr>
                        </a:solidFill>
                      </a:endParaRPr>
                    </a:p>
                  </a:txBody>
                  <a:tcPr anchor="ctr"/>
                </a:tc>
                <a:tc>
                  <a:txBody>
                    <a:bodyPr/>
                    <a:lstStyle/>
                    <a:p>
                      <a:r>
                        <a:rPr lang="en-US" sz="1800" dirty="0"/>
                        <a:t>Yellow reflects significant progress</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2"/>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&lt; 0.40</a:t>
                      </a:r>
                      <a:endParaRPr lang="en-US" sz="1800" dirty="0">
                        <a:solidFill>
                          <a:schemeClr val="tx1">
                            <a:lumMod val="75000"/>
                            <a:lumOff val="25000"/>
                          </a:schemeClr>
                        </a:solidFill>
                      </a:endParaRPr>
                    </a:p>
                  </a:txBody>
                  <a:tcPr anchor="ctr"/>
                </a:tc>
                <a:tc>
                  <a:txBody>
                    <a:bodyPr/>
                    <a:lstStyle/>
                    <a:p>
                      <a:r>
                        <a:rPr lang="en-US" sz="1800" dirty="0"/>
                        <a:t>Red reflects initial progress</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3"/>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solidFill>
                            <a:schemeClr val="tx1"/>
                          </a:solidFill>
                        </a:rPr>
                        <a:t>=</a:t>
                      </a:r>
                      <a:r>
                        <a:rPr lang="en-US" sz="1800" baseline="0" dirty="0">
                          <a:solidFill>
                            <a:schemeClr val="tx1"/>
                          </a:solidFill>
                        </a:rPr>
                        <a:t> 0</a:t>
                      </a:r>
                      <a:endParaRPr lang="en-US" sz="1800" dirty="0">
                        <a:solidFill>
                          <a:schemeClr val="tx1"/>
                        </a:solidFill>
                      </a:endParaRPr>
                    </a:p>
                  </a:txBody>
                  <a:tcPr anchor="ctr"/>
                </a:tc>
                <a:tc>
                  <a:txBody>
                    <a:bodyPr/>
                    <a:lstStyle/>
                    <a:p>
                      <a:r>
                        <a:rPr lang="en-US" sz="1800" dirty="0">
                          <a:solidFill>
                            <a:srgbClr val="000000"/>
                          </a:solidFill>
                        </a:rPr>
                        <a:t>Grey reflects has not started</a:t>
                      </a:r>
                    </a:p>
                  </a:txBody>
                  <a:tcPr anchor="ctr"/>
                </a:tc>
                <a:extLst>
                  <a:ext uri="{0D108BD9-81ED-4DB2-BD59-A6C34878D82A}">
                    <a16:rowId xmlns:a16="http://schemas.microsoft.com/office/drawing/2014/main" xmlns="" val="10004"/>
                  </a:ext>
                </a:extLst>
              </a:tr>
            </a:tbl>
          </a:graphicData>
        </a:graphic>
      </p:graphicFrame>
      <p:sp>
        <p:nvSpPr>
          <p:cNvPr id="14" name="Rectangle 13"/>
          <p:cNvSpPr/>
          <p:nvPr/>
        </p:nvSpPr>
        <p:spPr bwMode="auto">
          <a:xfrm>
            <a:off x="381000" y="3845443"/>
            <a:ext cx="914400" cy="533400"/>
          </a:xfrm>
          <a:prstGeom prst="rect">
            <a:avLst/>
          </a:prstGeom>
          <a:solidFill>
            <a:srgbClr val="0080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5" name="Rectangle 14"/>
          <p:cNvSpPr/>
          <p:nvPr/>
        </p:nvSpPr>
        <p:spPr bwMode="auto">
          <a:xfrm>
            <a:off x="381000" y="4488122"/>
            <a:ext cx="914400" cy="533400"/>
          </a:xfrm>
          <a:prstGeom prst="rect">
            <a:avLst/>
          </a:prstGeom>
          <a:solidFill>
            <a:srgbClr val="FFFF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6" name="Rectangle 15"/>
          <p:cNvSpPr/>
          <p:nvPr/>
        </p:nvSpPr>
        <p:spPr bwMode="auto">
          <a:xfrm>
            <a:off x="381000" y="5130801"/>
            <a:ext cx="914400" cy="533400"/>
          </a:xfrm>
          <a:prstGeom prst="rect">
            <a:avLst/>
          </a:prstGeom>
          <a:solidFill>
            <a:srgbClr val="FF00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7" name="Rectangle 16"/>
          <p:cNvSpPr/>
          <p:nvPr/>
        </p:nvSpPr>
        <p:spPr bwMode="auto">
          <a:xfrm>
            <a:off x="381000" y="5773479"/>
            <a:ext cx="914400" cy="533400"/>
          </a:xfrm>
          <a:prstGeom prst="rect">
            <a:avLst/>
          </a:prstGeom>
          <a:solidFill>
            <a:srgbClr val="A5A5A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dirty="0">
              <a:solidFill>
                <a:srgbClr val="808080"/>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00" y="1166628"/>
            <a:ext cx="8928100" cy="2035357"/>
          </a:xfrm>
          <a:prstGeom prst="rect">
            <a:avLst/>
          </a:prstGeom>
        </p:spPr>
      </p:pic>
      <p:sp>
        <p:nvSpPr>
          <p:cNvPr id="3" name="Rectangle 2"/>
          <p:cNvSpPr/>
          <p:nvPr/>
        </p:nvSpPr>
        <p:spPr bwMode="auto">
          <a:xfrm>
            <a:off x="152400" y="1166628"/>
            <a:ext cx="8915400" cy="228600"/>
          </a:xfrm>
          <a:prstGeom prst="rect">
            <a:avLst/>
          </a:prstGeom>
          <a:solidFill>
            <a:srgbClr val="17371C"/>
          </a:solid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en-US" sz="1400" i="1" dirty="0">
                <a:solidFill>
                  <a:srgbClr val="FFFFFF"/>
                </a:solidFill>
              </a:rPr>
              <a:t>Sample Results</a:t>
            </a:r>
          </a:p>
        </p:txBody>
      </p:sp>
    </p:spTree>
    <p:extLst>
      <p:ext uri="{BB962C8B-B14F-4D97-AF65-F5344CB8AC3E}">
        <p14:creationId xmlns:p14="http://schemas.microsoft.com/office/powerpoint/2010/main" val="1930715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41714"/>
          </a:xfrm>
        </p:spPr>
        <p:txBody>
          <a:bodyPr/>
          <a:lstStyle/>
          <a:p>
            <a:r>
              <a:rPr lang="en-US" dirty="0"/>
              <a:t>Compass results: peer community comparison</a:t>
            </a:r>
            <a:br>
              <a:rPr lang="en-US" dirty="0"/>
            </a:br>
            <a:r>
              <a:rPr lang="en-US" sz="1800" i="1" dirty="0">
                <a:solidFill>
                  <a:schemeClr val="bg1">
                    <a:lumMod val="50000"/>
                  </a:schemeClr>
                </a:solidFill>
              </a:rPr>
              <a:t>example results</a:t>
            </a:r>
            <a:endParaRPr lang="en-US" i="1" dirty="0">
              <a:solidFill>
                <a:schemeClr val="bg1">
                  <a:lumMod val="50000"/>
                </a:schemeClr>
              </a:solidFill>
            </a:endParaRPr>
          </a:p>
        </p:txBody>
      </p:sp>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52144"/>
            <a:ext cx="7982712" cy="524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ular Callout 14"/>
          <p:cNvSpPr/>
          <p:nvPr/>
        </p:nvSpPr>
        <p:spPr bwMode="auto">
          <a:xfrm>
            <a:off x="2490972" y="1219200"/>
            <a:ext cx="2004828" cy="457200"/>
          </a:xfrm>
          <a:prstGeom prst="wedgeRectCallout">
            <a:avLst>
              <a:gd name="adj1" fmla="val -52651"/>
              <a:gd name="adj2" fmla="val 10016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90000"/>
              </a:lnSpc>
            </a:pPr>
            <a:r>
              <a:rPr lang="en-US" sz="1400" dirty="0">
                <a:solidFill>
                  <a:srgbClr val="000000"/>
                </a:solidFill>
                <a:latin typeface="Arial" charset="0"/>
                <a:ea typeface="ＭＳ Ｐゴシック" pitchFamily="1" charset="-128"/>
              </a:rPr>
              <a:t>Orange bars are peer community ranges</a:t>
            </a:r>
          </a:p>
        </p:txBody>
      </p:sp>
      <p:sp>
        <p:nvSpPr>
          <p:cNvPr id="16" name="Rectangular Callout 15"/>
          <p:cNvSpPr/>
          <p:nvPr/>
        </p:nvSpPr>
        <p:spPr bwMode="auto">
          <a:xfrm>
            <a:off x="3493386" y="1753925"/>
            <a:ext cx="2438400" cy="457200"/>
          </a:xfrm>
          <a:prstGeom prst="wedgeRectCallout">
            <a:avLst>
              <a:gd name="adj1" fmla="val -54164"/>
              <a:gd name="adj2" fmla="val 44987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90000"/>
              </a:lnSpc>
            </a:pPr>
            <a:r>
              <a:rPr lang="en-US" sz="1400" dirty="0">
                <a:solidFill>
                  <a:srgbClr val="000000"/>
                </a:solidFill>
                <a:latin typeface="Arial" charset="0"/>
                <a:ea typeface="ＭＳ Ｐゴシック" pitchFamily="1" charset="-128"/>
              </a:rPr>
              <a:t>Orange diamonds are peer community averages</a:t>
            </a:r>
          </a:p>
        </p:txBody>
      </p:sp>
      <p:sp>
        <p:nvSpPr>
          <p:cNvPr id="17" name="Rectangular Callout 16"/>
          <p:cNvSpPr/>
          <p:nvPr/>
        </p:nvSpPr>
        <p:spPr bwMode="auto">
          <a:xfrm>
            <a:off x="6324600" y="1752600"/>
            <a:ext cx="1676400" cy="685800"/>
          </a:xfrm>
          <a:prstGeom prst="wedgeRectCallout">
            <a:avLst>
              <a:gd name="adj1" fmla="val -56092"/>
              <a:gd name="adj2" fmla="val 180432"/>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90000"/>
              </a:lnSpc>
            </a:pPr>
            <a:r>
              <a:rPr lang="en-US" sz="1400" dirty="0">
                <a:solidFill>
                  <a:srgbClr val="000000"/>
                </a:solidFill>
                <a:latin typeface="Arial" charset="0"/>
                <a:ea typeface="ＭＳ Ｐゴシック" pitchFamily="1" charset="-128"/>
              </a:rPr>
              <a:t>Green squares are utility ratings</a:t>
            </a:r>
            <a:br>
              <a:rPr lang="en-US" sz="1400" dirty="0">
                <a:solidFill>
                  <a:srgbClr val="000000"/>
                </a:solidFill>
                <a:latin typeface="Arial" charset="0"/>
                <a:ea typeface="ＭＳ Ｐゴシック" pitchFamily="1" charset="-128"/>
              </a:rPr>
            </a:br>
            <a:r>
              <a:rPr lang="en-US" sz="1400" b="0" i="1" dirty="0">
                <a:solidFill>
                  <a:srgbClr val="000000"/>
                </a:solidFill>
                <a:latin typeface="Arial" charset="0"/>
                <a:ea typeface="ＭＳ Ｐゴシック" pitchFamily="1" charset="-128"/>
              </a:rPr>
              <a:t>(example results)</a:t>
            </a:r>
          </a:p>
        </p:txBody>
      </p:sp>
      <p:sp>
        <p:nvSpPr>
          <p:cNvPr id="3" name="Rectangle 2"/>
          <p:cNvSpPr/>
          <p:nvPr/>
        </p:nvSpPr>
        <p:spPr bwMode="auto">
          <a:xfrm>
            <a:off x="1282810" y="3276600"/>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9" name="Rectangle 8"/>
          <p:cNvSpPr/>
          <p:nvPr/>
        </p:nvSpPr>
        <p:spPr bwMode="auto">
          <a:xfrm>
            <a:off x="2254195" y="2904214"/>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0" name="Rectangle 9"/>
          <p:cNvSpPr/>
          <p:nvPr/>
        </p:nvSpPr>
        <p:spPr bwMode="auto">
          <a:xfrm>
            <a:off x="3224253" y="3397195"/>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4194313" y="3436951"/>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2" name="Rectangle 11"/>
          <p:cNvSpPr/>
          <p:nvPr/>
        </p:nvSpPr>
        <p:spPr bwMode="auto">
          <a:xfrm>
            <a:off x="5173649" y="2336358"/>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3" name="Rectangle 12"/>
          <p:cNvSpPr/>
          <p:nvPr/>
        </p:nvSpPr>
        <p:spPr bwMode="auto">
          <a:xfrm>
            <a:off x="6147484" y="3359426"/>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4" name="Rectangle 13"/>
          <p:cNvSpPr/>
          <p:nvPr/>
        </p:nvSpPr>
        <p:spPr bwMode="auto">
          <a:xfrm>
            <a:off x="7112441" y="4144618"/>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8" name="Rectangle 17"/>
          <p:cNvSpPr/>
          <p:nvPr/>
        </p:nvSpPr>
        <p:spPr bwMode="auto">
          <a:xfrm>
            <a:off x="8093102" y="4800600"/>
            <a:ext cx="155448" cy="152400"/>
          </a:xfrm>
          <a:prstGeom prst="rect">
            <a:avLst/>
          </a:prstGeom>
          <a:solidFill>
            <a:srgbClr val="00A800"/>
          </a:solidFill>
          <a:ln w="3175" cap="flat" cmpd="sng" algn="ctr">
            <a:solidFill>
              <a:schemeClr val="tx1"/>
            </a:solidFill>
            <a:prstDash val="solid"/>
            <a:round/>
            <a:headEnd type="none" w="med" len="med"/>
            <a:tailEnd type="none" w="med" len="med"/>
          </a:ln>
          <a:effectLst>
            <a:glow rad="25400">
              <a:schemeClr val="tx1"/>
            </a:glow>
            <a:softEdge rad="12700"/>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848372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3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3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73246075"/>
              </p:ext>
            </p:extLst>
          </p:nvPr>
        </p:nvGraphicFramePr>
        <p:xfrm>
          <a:off x="761998" y="376766"/>
          <a:ext cx="8001002" cy="6095999"/>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New business model opportunities emerge as a result of smart grid capabilities and are implemented.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Smart grid business activities provide sufficient financial resources to enable continued investment in smart grid sustainment and expansion.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Smart grid strategy capitalizes on smart grid as a foundation for the introduction of new services and product offerings.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Smart grid strategy is shared and revised collaboratively with external stakeholders.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Smart grid is a core competency throughout the organization.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Smart grid vision and strategy drive the organization’s strategy and direction.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86766">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Required authorizations for smart grid investments have been secured.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indent="0"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Smart grid leaders with explicit authority across functions and lines of business are designated to ensure effective implementation of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1" u="none" strike="noStrike" dirty="0">
                          <a:solidFill>
                            <a:srgbClr val="FF0000"/>
                          </a:solidFill>
                          <a:latin typeface="Arial Narrow"/>
                        </a:rPr>
                        <a:t>3.2	A smart grid governance model is established.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solidFill>
                            <a:schemeClr val="tx1"/>
                          </a:solidFill>
                          <a:latin typeface="Arial Narrow"/>
                        </a:rPr>
                        <a:t>3.1	The smart grid vision, strategy, and business case are incorporated into the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86766">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solidFill>
                            <a:schemeClr val="tx1"/>
                          </a:solidFill>
                          <a:latin typeface="Arial Narrow"/>
                        </a:rPr>
                        <a:t>2.6	There is support and funding for conducting proof-of-concept projects to evaluate feasibility and alignment.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39652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2.5	There is collaboration with regulators and other stakeholders regarding implementation of the smart grid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Budgets are established specifically for funding the implementation of the smart grid vision.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Operational investment is explicitly aligned to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 common smart grid vision is accepted across the organization.</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An initial smart grid strategy and a business plan are approved by management.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Discussions have been held with regulators about the organization’s smart grid vision.</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Experimental implementations of smart grid concepts are supported.</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Smart grid vision is developed with a goal of operational improvement.</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bl>
          </a:graphicData>
        </a:graphic>
      </p:graphicFrame>
      <p:sp>
        <p:nvSpPr>
          <p:cNvPr id="4" name="Title 3"/>
          <p:cNvSpPr>
            <a:spLocks noGrp="1"/>
          </p:cNvSpPr>
          <p:nvPr>
            <p:ph type="title"/>
          </p:nvPr>
        </p:nvSpPr>
        <p:spPr/>
        <p:txBody>
          <a:bodyPr/>
          <a:lstStyle/>
          <a:p>
            <a:r>
              <a:rPr lang="en-US" dirty="0"/>
              <a:t>Strategy, Mgmt, &amp; Regulatory</a:t>
            </a:r>
          </a:p>
        </p:txBody>
      </p:sp>
      <p:grpSp>
        <p:nvGrpSpPr>
          <p:cNvPr id="5" name="Group 4"/>
          <p:cNvGrpSpPr/>
          <p:nvPr/>
        </p:nvGrpSpPr>
        <p:grpSpPr>
          <a:xfrm>
            <a:off x="1888776" y="44149"/>
            <a:ext cx="5724784" cy="296333"/>
            <a:chOff x="3195051" y="80433"/>
            <a:chExt cx="5724784" cy="296333"/>
          </a:xfrm>
        </p:grpSpPr>
        <p:sp>
          <p:nvSpPr>
            <p:cNvPr id="18" name="Rectangle 17"/>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19" name="Cross 18"/>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0" name="Down Arrow 19"/>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5-Point Star 20"/>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
        <p:nvSpPr>
          <p:cNvPr id="22" name="Cross 21"/>
          <p:cNvSpPr/>
          <p:nvPr/>
        </p:nvSpPr>
        <p:spPr bwMode="auto">
          <a:xfrm>
            <a:off x="1340757" y="3856566"/>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3" name="Down Arrow 22"/>
          <p:cNvSpPr/>
          <p:nvPr/>
        </p:nvSpPr>
        <p:spPr bwMode="auto">
          <a:xfrm>
            <a:off x="1326999" y="4531481"/>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4" name="5-Point Star 23"/>
          <p:cNvSpPr/>
          <p:nvPr/>
        </p:nvSpPr>
        <p:spPr bwMode="auto">
          <a:xfrm>
            <a:off x="1342876" y="5682946"/>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5" name="Rectangular Callout 24"/>
          <p:cNvSpPr/>
          <p:nvPr/>
        </p:nvSpPr>
        <p:spPr bwMode="auto">
          <a:xfrm>
            <a:off x="3124200" y="1828800"/>
            <a:ext cx="5503333" cy="2286000"/>
          </a:xfrm>
          <a:prstGeom prst="wedgeRectCallout">
            <a:avLst>
              <a:gd name="adj1" fmla="val -62246"/>
              <a:gd name="adj2" fmla="val -38323"/>
            </a:avLst>
          </a:prstGeom>
          <a:solidFill>
            <a:srgbClr val="FFAB53"/>
          </a:solidFill>
          <a:ln w="38100"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ctr" anchorCtr="0" compatLnSpc="1">
            <a:prstTxWarp prst="textNoShape">
              <a:avLst/>
            </a:prstTxWarp>
          </a:bodyPr>
          <a:lstStyle/>
          <a:p>
            <a:pPr algn="l">
              <a:lnSpc>
                <a:spcPct val="95000"/>
              </a:lnSpc>
            </a:pPr>
            <a:r>
              <a:rPr lang="en-US" dirty="0">
                <a:solidFill>
                  <a:srgbClr val="000000"/>
                </a:solidFill>
              </a:rPr>
              <a:t>Aspiration setting:</a:t>
            </a:r>
          </a:p>
          <a:p>
            <a:pPr marL="342900" indent="-342900" algn="l">
              <a:lnSpc>
                <a:spcPct val="95000"/>
              </a:lnSpc>
              <a:buFont typeface="+mj-lt"/>
              <a:buAutoNum type="arabicPeriod"/>
            </a:pPr>
            <a:r>
              <a:rPr lang="en-US" sz="1800" b="0" dirty="0">
                <a:solidFill>
                  <a:srgbClr val="000000"/>
                </a:solidFill>
              </a:rPr>
              <a:t>Model characteristics are sequentially reviewed, discussed, and considered for levels that have not yet been achieved.</a:t>
            </a:r>
          </a:p>
          <a:p>
            <a:pPr marL="342900" indent="-342900" algn="l">
              <a:lnSpc>
                <a:spcPct val="95000"/>
              </a:lnSpc>
              <a:buFont typeface="+mj-lt"/>
              <a:buAutoNum type="arabicPeriod"/>
            </a:pPr>
            <a:r>
              <a:rPr lang="en-US" sz="1800" b="0" dirty="0">
                <a:solidFill>
                  <a:srgbClr val="000000"/>
                </a:solidFill>
              </a:rPr>
              <a:t>Consensus on relevance and importance to organization for achieving characteristics is used to set aspiration.</a:t>
            </a:r>
          </a:p>
        </p:txBody>
      </p:sp>
      <p:sp>
        <p:nvSpPr>
          <p:cNvPr id="26" name="Right Brace 25"/>
          <p:cNvSpPr/>
          <p:nvPr/>
        </p:nvSpPr>
        <p:spPr bwMode="auto">
          <a:xfrm>
            <a:off x="1676400" y="381000"/>
            <a:ext cx="762000" cy="3352800"/>
          </a:xfrm>
          <a:prstGeom prst="rightBrace">
            <a:avLst>
              <a:gd name="adj1" fmla="val 50926"/>
              <a:gd name="adj2" fmla="val 49747"/>
            </a:avLst>
          </a:prstGeom>
          <a:noFill/>
          <a:ln w="76200" cap="rnd" cmpd="sng" algn="ctr">
            <a:solidFill>
              <a:srgbClr val="FF8000"/>
            </a:solidFill>
            <a:prstDash val="solid"/>
            <a:round/>
            <a:headEnd type="none" w="med" len="med"/>
            <a:tailEnd type="none" w="med" len="med"/>
          </a:ln>
          <a:effectLst>
            <a:glow rad="101600">
              <a:srgbClr val="B95D00">
                <a:alpha val="55000"/>
              </a:srgbClr>
            </a:glow>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28" name="Rounded Rectangle 27"/>
          <p:cNvSpPr/>
          <p:nvPr/>
        </p:nvSpPr>
        <p:spPr bwMode="auto">
          <a:xfrm>
            <a:off x="7010400" y="457200"/>
            <a:ext cx="2057400" cy="533400"/>
          </a:xfrm>
          <a:prstGeom prst="roundRect">
            <a:avLst>
              <a:gd name="adj" fmla="val 0"/>
            </a:avLst>
          </a:prstGeom>
          <a:solidFill>
            <a:srgbClr val="B9D4D3"/>
          </a:solidFill>
          <a:ln w="38100" cap="flat" cmpd="sng" algn="ctr">
            <a:solidFill>
              <a:srgbClr val="00554D"/>
            </a:solidFill>
            <a:prstDash val="solid"/>
            <a:round/>
            <a:headEnd type="none" w="med" len="med"/>
            <a:tailEnd type="none" w="med" len="med"/>
          </a:ln>
          <a:effectLst>
            <a:innerShdw blurRad="63500" dist="50800" dir="13500000">
              <a:srgbClr val="000000">
                <a:alpha val="50000"/>
              </a:srgbClr>
            </a:innerShdw>
          </a:effectLst>
        </p:spPr>
        <p:txBody>
          <a:bodyPr vert="horz" wrap="none" lIns="0" tIns="0" rIns="0" bIns="0" numCol="1" rtlCol="0" anchor="ctr" anchorCtr="0" compatLnSpc="1">
            <a:prstTxWarp prst="textNoShape">
              <a:avLst/>
            </a:prstTxWarp>
          </a:bodyPr>
          <a:lstStyle/>
          <a:p>
            <a:r>
              <a:rPr lang="en-US" sz="1600" b="0" i="1" dirty="0">
                <a:solidFill>
                  <a:srgbClr val="00554D"/>
                </a:solidFill>
              </a:rPr>
              <a:t>Example results</a:t>
            </a:r>
            <a:br>
              <a:rPr lang="en-US" sz="1600" b="0" i="1" dirty="0">
                <a:solidFill>
                  <a:srgbClr val="00554D"/>
                </a:solidFill>
              </a:rPr>
            </a:br>
            <a:r>
              <a:rPr lang="en-US" sz="1600" b="0" i="1" dirty="0">
                <a:solidFill>
                  <a:srgbClr val="00554D"/>
                </a:solidFill>
              </a:rPr>
              <a:t>Fictitious organization </a:t>
            </a:r>
          </a:p>
        </p:txBody>
      </p:sp>
    </p:spTree>
    <p:extLst>
      <p:ext uri="{BB962C8B-B14F-4D97-AF65-F5344CB8AC3E}">
        <p14:creationId xmlns:p14="http://schemas.microsoft.com/office/powerpoint/2010/main" val="988178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AU"/>
              <a:t>Agenda</a:t>
            </a:r>
            <a:endParaRPr lang="en-AU" dirty="0"/>
          </a:p>
        </p:txBody>
      </p:sp>
      <p:sp>
        <p:nvSpPr>
          <p:cNvPr id="18437" name="Rectangle 4"/>
          <p:cNvSpPr>
            <a:spLocks noGrp="1" noChangeArrowheads="1"/>
          </p:cNvSpPr>
          <p:nvPr>
            <p:ph idx="1"/>
          </p:nvPr>
        </p:nvSpPr>
        <p:spPr/>
        <p:txBody>
          <a:bodyPr/>
          <a:lstStyle/>
          <a:p>
            <a:r>
              <a:rPr lang="en-US" b="1" dirty="0"/>
              <a:t>Opening remarks</a:t>
            </a:r>
          </a:p>
          <a:p>
            <a:r>
              <a:rPr lang="en-US" dirty="0"/>
              <a:t>Smart Grid Maturity Model overview</a:t>
            </a:r>
          </a:p>
          <a:p>
            <a:r>
              <a:rPr lang="en-US" dirty="0"/>
              <a:t>Compass Survey guidelines and preparations</a:t>
            </a:r>
          </a:p>
          <a:p>
            <a:r>
              <a:rPr lang="en-US" dirty="0"/>
              <a:t>Compass Survey completion</a:t>
            </a:r>
          </a:p>
          <a:p>
            <a:r>
              <a:rPr lang="en-US" dirty="0"/>
              <a:t>Wrap up and next steps</a:t>
            </a:r>
          </a:p>
          <a:p>
            <a:endParaRPr lang="en-US" dirty="0"/>
          </a:p>
          <a:p>
            <a:r>
              <a:rPr lang="en-US" i="1" dirty="0"/>
              <a:t>Breaks will be held at appropriate intervals</a:t>
            </a:r>
            <a:br>
              <a:rPr lang="en-US" i="1" dirty="0"/>
            </a:br>
            <a:r>
              <a:rPr lang="en-US" i="1" dirty="0"/>
              <a:t>Lunch will be provided</a:t>
            </a:r>
          </a:p>
        </p:txBody>
      </p:sp>
      <p:sp>
        <p:nvSpPr>
          <p:cNvPr id="4" name="AutoShape 4"/>
          <p:cNvSpPr>
            <a:spLocks noChangeArrowheads="1"/>
          </p:cNvSpPr>
          <p:nvPr/>
        </p:nvSpPr>
        <p:spPr bwMode="auto">
          <a:xfrm rot="5400000">
            <a:off x="-50800" y="1300285"/>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5" name="Rectangle 4"/>
          <p:cNvSpPr/>
          <p:nvPr/>
        </p:nvSpPr>
        <p:spPr bwMode="auto">
          <a:xfrm>
            <a:off x="5029200" y="0"/>
            <a:ext cx="4114800" cy="1524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ts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- 5 min.</a:t>
            </a:r>
          </a:p>
          <a:p>
            <a:pPr indent="-227013" algn="l">
              <a:spcBef>
                <a:spcPts val="0"/>
              </a:spcBef>
              <a:spcAft>
                <a:spcPts val="0"/>
              </a:spcAft>
              <a:buFont typeface="Arial"/>
              <a:buChar char="•"/>
            </a:pPr>
            <a:r>
              <a:rPr lang="en-US" sz="1200" dirty="0"/>
              <a:t>SGMM overview - 35 min.</a:t>
            </a:r>
          </a:p>
          <a:p>
            <a:pPr indent="-227013" algn="l">
              <a:spcBef>
                <a:spcPts val="0"/>
              </a:spcBef>
              <a:spcAft>
                <a:spcPts val="0"/>
              </a:spcAft>
              <a:buFont typeface="Arial"/>
              <a:buChar char="•"/>
            </a:pPr>
            <a:r>
              <a:rPr lang="en-US" sz="1200" dirty="0"/>
              <a:t>Guidelines - 10 min.</a:t>
            </a:r>
          </a:p>
          <a:p>
            <a:pPr indent="-227013" algn="l">
              <a:spcBef>
                <a:spcPts val="0"/>
              </a:spcBef>
              <a:spcAft>
                <a:spcPts val="0"/>
              </a:spcAft>
              <a:buFont typeface="Arial"/>
              <a:buChar char="•"/>
            </a:pPr>
            <a:r>
              <a:rPr lang="en-US" sz="1200" dirty="0"/>
              <a:t>SGMM Compass Survey completion - 240 min.</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ts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2209800"/>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Strategy, Mgmt, &amp; Regulatory</a:t>
            </a:r>
          </a:p>
        </p:txBody>
      </p:sp>
      <p:sp>
        <p:nvSpPr>
          <p:cNvPr id="28" name="Content Placeholder 27"/>
          <p:cNvSpPr>
            <a:spLocks noGrp="1"/>
          </p:cNvSpPr>
          <p:nvPr>
            <p:ph idx="4294967295"/>
          </p:nvPr>
        </p:nvSpPr>
        <p:spPr>
          <a:xfrm>
            <a:off x="2745301" y="914400"/>
            <a:ext cx="6398699"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457897431"/>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530600"/>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sp>
        <p:nvSpPr>
          <p:cNvPr id="14" name="Rounded Rectangle 13"/>
          <p:cNvSpPr/>
          <p:nvPr/>
        </p:nvSpPr>
        <p:spPr bwMode="auto">
          <a:xfrm>
            <a:off x="7010400" y="76200"/>
            <a:ext cx="2057400" cy="533400"/>
          </a:xfrm>
          <a:prstGeom prst="roundRect">
            <a:avLst>
              <a:gd name="adj" fmla="val 0"/>
            </a:avLst>
          </a:prstGeom>
          <a:solidFill>
            <a:srgbClr val="B9D4D3"/>
          </a:solidFill>
          <a:ln w="38100" cap="flat" cmpd="sng" algn="ctr">
            <a:solidFill>
              <a:srgbClr val="00554D"/>
            </a:solidFill>
            <a:prstDash val="solid"/>
            <a:round/>
            <a:headEnd type="none" w="med" len="med"/>
            <a:tailEnd type="none" w="med" len="med"/>
          </a:ln>
          <a:effectLst>
            <a:innerShdw blurRad="63500" dist="50800" dir="13500000">
              <a:srgbClr val="000000">
                <a:alpha val="50000"/>
              </a:srgbClr>
            </a:innerShdw>
          </a:effectLst>
        </p:spPr>
        <p:txBody>
          <a:bodyPr vert="horz" wrap="none" lIns="0" tIns="0" rIns="0" bIns="0" numCol="1" rtlCol="0" anchor="ctr" anchorCtr="0" compatLnSpc="1">
            <a:prstTxWarp prst="textNoShape">
              <a:avLst/>
            </a:prstTxWarp>
          </a:bodyPr>
          <a:lstStyle/>
          <a:p>
            <a:r>
              <a:rPr lang="en-US" sz="1600" b="0" i="1" dirty="0">
                <a:solidFill>
                  <a:srgbClr val="00554D"/>
                </a:solidFill>
              </a:rPr>
              <a:t>Example results</a:t>
            </a:r>
            <a:br>
              <a:rPr lang="en-US" sz="1600" b="0" i="1" dirty="0">
                <a:solidFill>
                  <a:srgbClr val="00554D"/>
                </a:solidFill>
              </a:rPr>
            </a:br>
            <a:r>
              <a:rPr lang="en-US" sz="1600" b="0" i="1" dirty="0">
                <a:solidFill>
                  <a:srgbClr val="00554D"/>
                </a:solidFill>
              </a:rPr>
              <a:t>Fictitious organization </a:t>
            </a:r>
          </a:p>
        </p:txBody>
      </p:sp>
    </p:spTree>
    <p:extLst>
      <p:ext uri="{BB962C8B-B14F-4D97-AF65-F5344CB8AC3E}">
        <p14:creationId xmlns:p14="http://schemas.microsoft.com/office/powerpoint/2010/main" val="21767596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41714"/>
          </a:xfrm>
        </p:spPr>
        <p:txBody>
          <a:bodyPr/>
          <a:lstStyle/>
          <a:p>
            <a:r>
              <a:rPr lang="en-US" dirty="0"/>
              <a:t>Navigation results: consensus aspirations</a:t>
            </a:r>
            <a:br>
              <a:rPr lang="en-US" dirty="0"/>
            </a:br>
            <a:r>
              <a:rPr lang="en-US" sz="1800" i="1" dirty="0">
                <a:solidFill>
                  <a:schemeClr val="bg1">
                    <a:lumMod val="50000"/>
                  </a:schemeClr>
                </a:solidFill>
              </a:rPr>
              <a:t>example results</a:t>
            </a:r>
            <a:endParaRPr lang="en-US" dirty="0"/>
          </a:p>
        </p:txBody>
      </p:sp>
      <p:cxnSp>
        <p:nvCxnSpPr>
          <p:cNvPr id="3" name="Straight Connector 128"/>
          <p:cNvCxnSpPr>
            <a:cxnSpLocks noChangeShapeType="1"/>
            <a:stCxn id="10" idx="6"/>
            <a:endCxn id="11" idx="2"/>
          </p:cNvCxnSpPr>
          <p:nvPr/>
        </p:nvCxnSpPr>
        <p:spPr bwMode="auto">
          <a:xfrm flipV="1">
            <a:off x="1611423" y="3048000"/>
            <a:ext cx="674577"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4" name="Straight Connector 129"/>
          <p:cNvCxnSpPr>
            <a:cxnSpLocks noChangeShapeType="1"/>
            <a:stCxn id="12" idx="2"/>
            <a:endCxn id="11" idx="6"/>
          </p:cNvCxnSpPr>
          <p:nvPr/>
        </p:nvCxnSpPr>
        <p:spPr bwMode="auto">
          <a:xfrm flipH="1" flipV="1">
            <a:off x="2743200" y="3048000"/>
            <a:ext cx="316951"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5" name="Straight Connector 132"/>
          <p:cNvCxnSpPr>
            <a:cxnSpLocks noChangeShapeType="1"/>
            <a:stCxn id="13" idx="2"/>
            <a:endCxn id="12" idx="6"/>
          </p:cNvCxnSpPr>
          <p:nvPr/>
        </p:nvCxnSpPr>
        <p:spPr bwMode="auto">
          <a:xfrm flipH="1">
            <a:off x="3517351" y="3780465"/>
            <a:ext cx="495764" cy="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6" name="Straight Connector 135"/>
          <p:cNvCxnSpPr>
            <a:cxnSpLocks noChangeShapeType="1"/>
            <a:stCxn id="13" idx="6"/>
            <a:endCxn id="14" idx="2"/>
          </p:cNvCxnSpPr>
          <p:nvPr/>
        </p:nvCxnSpPr>
        <p:spPr bwMode="auto">
          <a:xfrm flipV="1">
            <a:off x="4470315" y="3048000"/>
            <a:ext cx="495764"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7" name="Straight Connector 138"/>
          <p:cNvCxnSpPr>
            <a:cxnSpLocks noChangeShapeType="1"/>
            <a:stCxn id="14" idx="6"/>
            <a:endCxn id="15" idx="2"/>
          </p:cNvCxnSpPr>
          <p:nvPr/>
        </p:nvCxnSpPr>
        <p:spPr bwMode="auto">
          <a:xfrm>
            <a:off x="5423279" y="3048000"/>
            <a:ext cx="495764"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8" name="Straight Connector 141"/>
          <p:cNvCxnSpPr>
            <a:cxnSpLocks noChangeShapeType="1"/>
            <a:stCxn id="15" idx="6"/>
            <a:endCxn id="16" idx="2"/>
          </p:cNvCxnSpPr>
          <p:nvPr/>
        </p:nvCxnSpPr>
        <p:spPr bwMode="auto">
          <a:xfrm>
            <a:off x="6376243" y="3780465"/>
            <a:ext cx="495764" cy="71533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9" name="Straight Connector 144"/>
          <p:cNvCxnSpPr>
            <a:cxnSpLocks noChangeShapeType="1"/>
            <a:stCxn id="16" idx="6"/>
            <a:endCxn id="17" idx="2"/>
          </p:cNvCxnSpPr>
          <p:nvPr/>
        </p:nvCxnSpPr>
        <p:spPr bwMode="auto">
          <a:xfrm>
            <a:off x="7329207" y="4495800"/>
            <a:ext cx="495765" cy="76200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sp>
        <p:nvSpPr>
          <p:cNvPr id="10" name="Oval 9"/>
          <p:cNvSpPr/>
          <p:nvPr/>
        </p:nvSpPr>
        <p:spPr bwMode="auto">
          <a:xfrm>
            <a:off x="1154223"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1" name="Oval 10"/>
          <p:cNvSpPr/>
          <p:nvPr/>
        </p:nvSpPr>
        <p:spPr bwMode="auto">
          <a:xfrm>
            <a:off x="2286000"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2" name="Oval 11"/>
          <p:cNvSpPr/>
          <p:nvPr/>
        </p:nvSpPr>
        <p:spPr bwMode="auto">
          <a:xfrm>
            <a:off x="3060151"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3" name="Oval 12"/>
          <p:cNvSpPr/>
          <p:nvPr/>
        </p:nvSpPr>
        <p:spPr bwMode="auto">
          <a:xfrm>
            <a:off x="4013115"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4" name="Oval 13"/>
          <p:cNvSpPr/>
          <p:nvPr/>
        </p:nvSpPr>
        <p:spPr bwMode="auto">
          <a:xfrm>
            <a:off x="4966079"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5" name="Oval 14"/>
          <p:cNvSpPr/>
          <p:nvPr/>
        </p:nvSpPr>
        <p:spPr bwMode="auto">
          <a:xfrm>
            <a:off x="5919043"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6" name="Oval 15"/>
          <p:cNvSpPr/>
          <p:nvPr/>
        </p:nvSpPr>
        <p:spPr bwMode="auto">
          <a:xfrm>
            <a:off x="6872007" y="4267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1</a:t>
            </a:r>
          </a:p>
        </p:txBody>
      </p:sp>
      <p:sp>
        <p:nvSpPr>
          <p:cNvPr id="17" name="Oval 16"/>
          <p:cNvSpPr/>
          <p:nvPr/>
        </p:nvSpPr>
        <p:spPr bwMode="auto">
          <a:xfrm>
            <a:off x="7824972" y="5029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0</a:t>
            </a:r>
          </a:p>
        </p:txBody>
      </p:sp>
      <p:sp>
        <p:nvSpPr>
          <p:cNvPr id="18" name="TextBox 17"/>
          <p:cNvSpPr txBox="1"/>
          <p:nvPr/>
        </p:nvSpPr>
        <p:spPr>
          <a:xfrm>
            <a:off x="1600200" y="4267200"/>
            <a:ext cx="3886199"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rgbClr val="04813C"/>
                </a:solidFill>
              </a:rPr>
              <a:t>This is where we are today</a:t>
            </a:r>
          </a:p>
        </p:txBody>
      </p:sp>
      <p:cxnSp>
        <p:nvCxnSpPr>
          <p:cNvPr id="19" name="Straight Connector 128"/>
          <p:cNvCxnSpPr>
            <a:cxnSpLocks noChangeShapeType="1"/>
            <a:stCxn id="26" idx="6"/>
            <a:endCxn id="27" idx="2"/>
          </p:cNvCxnSpPr>
          <p:nvPr/>
        </p:nvCxnSpPr>
        <p:spPr bwMode="auto">
          <a:xfrm>
            <a:off x="1600200" y="3048000"/>
            <a:ext cx="304800"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0" name="Straight Connector 129"/>
          <p:cNvCxnSpPr>
            <a:cxnSpLocks noChangeShapeType="1"/>
            <a:stCxn id="28" idx="2"/>
            <a:endCxn id="27" idx="6"/>
          </p:cNvCxnSpPr>
          <p:nvPr/>
        </p:nvCxnSpPr>
        <p:spPr bwMode="auto">
          <a:xfrm flipH="1">
            <a:off x="2362200" y="2320851"/>
            <a:ext cx="686728" cy="727149"/>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1" name="Straight Connector 132"/>
          <p:cNvCxnSpPr>
            <a:cxnSpLocks noChangeShapeType="1"/>
            <a:stCxn id="29" idx="2"/>
            <a:endCxn id="28" idx="6"/>
          </p:cNvCxnSpPr>
          <p:nvPr/>
        </p:nvCxnSpPr>
        <p:spPr bwMode="auto">
          <a:xfrm flipH="1">
            <a:off x="3506128" y="2320851"/>
            <a:ext cx="495764"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2" name="Straight Connector 135"/>
          <p:cNvCxnSpPr>
            <a:cxnSpLocks noChangeShapeType="1"/>
            <a:stCxn id="29" idx="6"/>
            <a:endCxn id="30" idx="2"/>
          </p:cNvCxnSpPr>
          <p:nvPr/>
        </p:nvCxnSpPr>
        <p:spPr bwMode="auto">
          <a:xfrm>
            <a:off x="4459092" y="2320851"/>
            <a:ext cx="495764"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3" name="Straight Connector 138"/>
          <p:cNvCxnSpPr>
            <a:cxnSpLocks noChangeShapeType="1"/>
            <a:stCxn id="30" idx="6"/>
            <a:endCxn id="31" idx="2"/>
          </p:cNvCxnSpPr>
          <p:nvPr/>
        </p:nvCxnSpPr>
        <p:spPr bwMode="auto">
          <a:xfrm>
            <a:off x="5412056" y="2320851"/>
            <a:ext cx="495764" cy="727149"/>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4" name="Straight Connector 141"/>
          <p:cNvCxnSpPr>
            <a:cxnSpLocks noChangeShapeType="1"/>
            <a:stCxn id="31" idx="6"/>
            <a:endCxn id="32" idx="2"/>
          </p:cNvCxnSpPr>
          <p:nvPr/>
        </p:nvCxnSpPr>
        <p:spPr bwMode="auto">
          <a:xfrm>
            <a:off x="6365020" y="3048000"/>
            <a:ext cx="495764" cy="732465"/>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5" name="Straight Connector 144"/>
          <p:cNvCxnSpPr>
            <a:cxnSpLocks noChangeShapeType="1"/>
            <a:stCxn id="32" idx="6"/>
            <a:endCxn id="33" idx="2"/>
          </p:cNvCxnSpPr>
          <p:nvPr/>
        </p:nvCxnSpPr>
        <p:spPr bwMode="auto">
          <a:xfrm>
            <a:off x="7317984" y="3780465"/>
            <a:ext cx="495765"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sp>
        <p:nvSpPr>
          <p:cNvPr id="26" name="Oval 25"/>
          <p:cNvSpPr/>
          <p:nvPr/>
        </p:nvSpPr>
        <p:spPr bwMode="auto">
          <a:xfrm>
            <a:off x="1143000" y="2819400"/>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27" name="Oval 26"/>
          <p:cNvSpPr/>
          <p:nvPr/>
        </p:nvSpPr>
        <p:spPr bwMode="auto">
          <a:xfrm>
            <a:off x="1905000" y="2819400"/>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28" name="Oval 27"/>
          <p:cNvSpPr/>
          <p:nvPr/>
        </p:nvSpPr>
        <p:spPr bwMode="auto">
          <a:xfrm>
            <a:off x="3048928" y="2092251"/>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4 </a:t>
            </a:r>
          </a:p>
        </p:txBody>
      </p:sp>
      <p:sp>
        <p:nvSpPr>
          <p:cNvPr id="29" name="Oval 28"/>
          <p:cNvSpPr/>
          <p:nvPr/>
        </p:nvSpPr>
        <p:spPr bwMode="auto">
          <a:xfrm>
            <a:off x="4001892" y="2092251"/>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4 </a:t>
            </a:r>
          </a:p>
        </p:txBody>
      </p:sp>
      <p:sp>
        <p:nvSpPr>
          <p:cNvPr id="30" name="Oval 29"/>
          <p:cNvSpPr/>
          <p:nvPr/>
        </p:nvSpPr>
        <p:spPr bwMode="auto">
          <a:xfrm>
            <a:off x="4954856" y="2092251"/>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4</a:t>
            </a:r>
          </a:p>
        </p:txBody>
      </p:sp>
      <p:sp>
        <p:nvSpPr>
          <p:cNvPr id="31" name="Oval 30"/>
          <p:cNvSpPr/>
          <p:nvPr/>
        </p:nvSpPr>
        <p:spPr bwMode="auto">
          <a:xfrm>
            <a:off x="5907820" y="2819400"/>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32" name="Oval 31"/>
          <p:cNvSpPr/>
          <p:nvPr/>
        </p:nvSpPr>
        <p:spPr bwMode="auto">
          <a:xfrm>
            <a:off x="6860784" y="3551865"/>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33" name="Oval 32"/>
          <p:cNvSpPr/>
          <p:nvPr/>
        </p:nvSpPr>
        <p:spPr bwMode="auto">
          <a:xfrm>
            <a:off x="7813749" y="3551865"/>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grpSp>
        <p:nvGrpSpPr>
          <p:cNvPr id="34" name="Group 110"/>
          <p:cNvGrpSpPr/>
          <p:nvPr/>
        </p:nvGrpSpPr>
        <p:grpSpPr>
          <a:xfrm>
            <a:off x="1371600" y="2549451"/>
            <a:ext cx="6681972" cy="2479749"/>
            <a:chOff x="1371600" y="2549451"/>
            <a:chExt cx="6681972" cy="2479749"/>
          </a:xfrm>
        </p:grpSpPr>
        <p:cxnSp>
          <p:nvCxnSpPr>
            <p:cNvPr id="35" name="Straight Arrow Connector 34"/>
            <p:cNvCxnSpPr>
              <a:stCxn id="10" idx="0"/>
              <a:endCxn id="26" idx="4"/>
            </p:cNvCxnSpPr>
            <p:nvPr/>
          </p:nvCxnSpPr>
          <p:spPr bwMode="auto">
            <a:xfrm flipH="1" flipV="1">
              <a:off x="1371600" y="3276600"/>
              <a:ext cx="11223" cy="27526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6" name="Straight Arrow Connector 35"/>
            <p:cNvCxnSpPr>
              <a:stCxn id="13" idx="0"/>
              <a:endCxn id="29" idx="4"/>
            </p:cNvCxnSpPr>
            <p:nvPr/>
          </p:nvCxnSpPr>
          <p:spPr bwMode="auto">
            <a:xfrm flipH="1" flipV="1">
              <a:off x="4230492" y="2549451"/>
              <a:ext cx="11223" cy="1002414"/>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7" name="Straight Arrow Connector 36"/>
            <p:cNvCxnSpPr>
              <a:stCxn id="12" idx="0"/>
              <a:endCxn id="28" idx="4"/>
            </p:cNvCxnSpPr>
            <p:nvPr/>
          </p:nvCxnSpPr>
          <p:spPr bwMode="auto">
            <a:xfrm flipH="1" flipV="1">
              <a:off x="3277528" y="2549451"/>
              <a:ext cx="11223" cy="1002414"/>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8" name="Straight Arrow Connector 37"/>
            <p:cNvCxnSpPr>
              <a:stCxn id="14" idx="0"/>
              <a:endCxn id="30" idx="4"/>
            </p:cNvCxnSpPr>
            <p:nvPr/>
          </p:nvCxnSpPr>
          <p:spPr bwMode="auto">
            <a:xfrm flipH="1" flipV="1">
              <a:off x="5183456" y="2549451"/>
              <a:ext cx="11223" cy="269949"/>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9" name="Straight Arrow Connector 38"/>
            <p:cNvCxnSpPr>
              <a:stCxn id="15" idx="0"/>
              <a:endCxn id="31" idx="4"/>
            </p:cNvCxnSpPr>
            <p:nvPr/>
          </p:nvCxnSpPr>
          <p:spPr bwMode="auto">
            <a:xfrm flipH="1" flipV="1">
              <a:off x="6136420" y="3276600"/>
              <a:ext cx="11223" cy="27526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40" name="Straight Arrow Connector 39"/>
            <p:cNvCxnSpPr>
              <a:stCxn id="16" idx="0"/>
              <a:endCxn id="32" idx="4"/>
            </p:cNvCxnSpPr>
            <p:nvPr/>
          </p:nvCxnSpPr>
          <p:spPr bwMode="auto">
            <a:xfrm flipH="1" flipV="1">
              <a:off x="7089384" y="4009065"/>
              <a:ext cx="11223" cy="25813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41" name="Straight Arrow Connector 40"/>
            <p:cNvCxnSpPr>
              <a:stCxn id="17" idx="0"/>
              <a:endCxn id="33" idx="4"/>
            </p:cNvCxnSpPr>
            <p:nvPr/>
          </p:nvCxnSpPr>
          <p:spPr bwMode="auto">
            <a:xfrm flipH="1" flipV="1">
              <a:off x="8042349" y="4009065"/>
              <a:ext cx="11223" cy="102013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grpSp>
      <p:sp>
        <p:nvSpPr>
          <p:cNvPr id="59" name="TextBox 58"/>
          <p:cNvSpPr txBox="1"/>
          <p:nvPr/>
        </p:nvSpPr>
        <p:spPr>
          <a:xfrm>
            <a:off x="1828801" y="1428690"/>
            <a:ext cx="5181599"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rgbClr val="E7AC43"/>
                </a:solidFill>
              </a:rPr>
              <a:t>This is where we aspire to be in X years</a:t>
            </a:r>
          </a:p>
        </p:txBody>
      </p:sp>
      <p:sp>
        <p:nvSpPr>
          <p:cNvPr id="60" name="TextBox 59"/>
          <p:cNvSpPr txBox="1"/>
          <p:nvPr/>
        </p:nvSpPr>
        <p:spPr>
          <a:xfrm>
            <a:off x="1295400" y="4876800"/>
            <a:ext cx="5105400" cy="584776"/>
          </a:xfrm>
          <a:prstGeom prst="rect">
            <a:avLst/>
          </a:prstGeom>
          <a:ln w="19050" cmpd="sng"/>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1600" i="1" dirty="0">
                <a:solidFill>
                  <a:srgbClr val="FFFFFF"/>
                </a:solidFill>
                <a:effectLst>
                  <a:outerShdw blurRad="50800" dist="38100" dir="2700000" algn="tl" rotWithShape="0">
                    <a:prstClr val="black">
                      <a:alpha val="40000"/>
                    </a:prstClr>
                  </a:outerShdw>
                </a:effectLst>
                <a:latin typeface="Arial"/>
              </a:rPr>
              <a:t>NOTE: There is no “correct” target profile implied in the model; the optimal profile will vary by utility.</a:t>
            </a:r>
          </a:p>
        </p:txBody>
      </p:sp>
    </p:spTree>
    <p:extLst>
      <p:ext uri="{BB962C8B-B14F-4D97-AF65-F5344CB8AC3E}">
        <p14:creationId xmlns:p14="http://schemas.microsoft.com/office/powerpoint/2010/main" val="3426794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4" accel="50000" decel="5000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checkerboard(across)">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hape 49"/>
          <p:cNvCxnSpPr/>
          <p:nvPr/>
        </p:nvCxnSpPr>
        <p:spPr bwMode="auto">
          <a:xfrm rot="16200000" flipV="1">
            <a:off x="3270251" y="5351462"/>
            <a:ext cx="571500" cy="3175"/>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2" name="Shape 49"/>
          <p:cNvCxnSpPr>
            <a:endCxn id="40" idx="2"/>
          </p:cNvCxnSpPr>
          <p:nvPr/>
        </p:nvCxnSpPr>
        <p:spPr bwMode="auto">
          <a:xfrm rot="16200000" flipV="1">
            <a:off x="3290094" y="4609306"/>
            <a:ext cx="533400" cy="1588"/>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132" name="Title 3"/>
          <p:cNvSpPr>
            <a:spLocks noGrp="1"/>
          </p:cNvSpPr>
          <p:nvPr>
            <p:ph type="title"/>
          </p:nvPr>
        </p:nvSpPr>
        <p:spPr>
          <a:xfrm>
            <a:off x="533400" y="422275"/>
            <a:ext cx="8153400" cy="395288"/>
          </a:xfrm>
        </p:spPr>
        <p:txBody>
          <a:bodyPr/>
          <a:lstStyle/>
          <a:p>
            <a:r>
              <a:rPr lang="en-US" dirty="0"/>
              <a:t>SGMM benefits – a community view</a:t>
            </a:r>
          </a:p>
        </p:txBody>
      </p:sp>
      <p:sp>
        <p:nvSpPr>
          <p:cNvPr id="9" name="Rounded Rectangle 8"/>
          <p:cNvSpPr/>
          <p:nvPr/>
        </p:nvSpPr>
        <p:spPr bwMode="auto">
          <a:xfrm>
            <a:off x="533400" y="990600"/>
            <a:ext cx="8153400" cy="381000"/>
          </a:xfrm>
          <a:prstGeom prst="roundRect">
            <a:avLst/>
          </a:prstGeom>
          <a:solidFill>
            <a:srgbClr val="00632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dirty="0">
                <a:solidFill>
                  <a:srgbClr val="FFFFFF"/>
                </a:solidFill>
                <a:effectLst>
                  <a:outerShdw blurRad="50800" dist="38100" dir="2700000" algn="tl" rotWithShape="0">
                    <a:prstClr val="black">
                      <a:alpha val="40000"/>
                    </a:prstClr>
                  </a:outerShdw>
                </a:effectLst>
                <a:latin typeface="Arial"/>
                <a:ea typeface="ＭＳ Ｐゴシック" pitchFamily="-16" charset="-128"/>
              </a:rPr>
              <a:t>Use of SGMM by utilities</a:t>
            </a:r>
          </a:p>
        </p:txBody>
      </p:sp>
      <p:grpSp>
        <p:nvGrpSpPr>
          <p:cNvPr id="2" name="Group 22"/>
          <p:cNvGrpSpPr>
            <a:grpSpLocks/>
          </p:cNvGrpSpPr>
          <p:nvPr/>
        </p:nvGrpSpPr>
        <p:grpSpPr bwMode="auto">
          <a:xfrm>
            <a:off x="533400" y="1828800"/>
            <a:ext cx="1828800" cy="1600200"/>
            <a:chOff x="457200" y="4114800"/>
            <a:chExt cx="1828800" cy="1600200"/>
          </a:xfrm>
        </p:grpSpPr>
        <p:sp>
          <p:nvSpPr>
            <p:cNvPr id="16" name="Rectangle 15"/>
            <p:cNvSpPr/>
            <p:nvPr/>
          </p:nvSpPr>
          <p:spPr bwMode="auto">
            <a:xfrm>
              <a:off x="762000" y="4114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Guidance, common language, &amp; means to track progress</a:t>
              </a:r>
            </a:p>
          </p:txBody>
        </p:sp>
        <p:sp>
          <p:nvSpPr>
            <p:cNvPr id="17" name="Rectangle 16"/>
            <p:cNvSpPr/>
            <p:nvPr/>
          </p:nvSpPr>
          <p:spPr bwMode="auto">
            <a:xfrm>
              <a:off x="457200" y="4114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Utilities</a:t>
              </a:r>
            </a:p>
          </p:txBody>
        </p:sp>
      </p:grpSp>
      <p:grpSp>
        <p:nvGrpSpPr>
          <p:cNvPr id="3" name="Group 23"/>
          <p:cNvGrpSpPr>
            <a:grpSpLocks/>
          </p:cNvGrpSpPr>
          <p:nvPr/>
        </p:nvGrpSpPr>
        <p:grpSpPr bwMode="auto">
          <a:xfrm>
            <a:off x="4741862" y="1828800"/>
            <a:ext cx="1828800" cy="1600200"/>
            <a:chOff x="3962400" y="2362200"/>
            <a:chExt cx="1828800" cy="1600200"/>
          </a:xfrm>
        </p:grpSpPr>
        <p:sp>
          <p:nvSpPr>
            <p:cNvPr id="18" name="Rectangle 17"/>
            <p:cNvSpPr/>
            <p:nvPr/>
          </p:nvSpPr>
          <p:spPr bwMode="auto">
            <a:xfrm>
              <a:off x="4267200" y="23622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Another mechanism to support grid modernization</a:t>
              </a:r>
            </a:p>
          </p:txBody>
        </p:sp>
        <p:sp>
          <p:nvSpPr>
            <p:cNvPr id="19" name="Rectangle 18"/>
            <p:cNvSpPr/>
            <p:nvPr/>
          </p:nvSpPr>
          <p:spPr bwMode="auto">
            <a:xfrm>
              <a:off x="3962400" y="23622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DOE</a:t>
              </a:r>
            </a:p>
          </p:txBody>
        </p:sp>
      </p:grpSp>
      <p:grpSp>
        <p:nvGrpSpPr>
          <p:cNvPr id="4" name="Group 24"/>
          <p:cNvGrpSpPr>
            <a:grpSpLocks/>
          </p:cNvGrpSpPr>
          <p:nvPr/>
        </p:nvGrpSpPr>
        <p:grpSpPr bwMode="auto">
          <a:xfrm>
            <a:off x="2638425" y="1828800"/>
            <a:ext cx="1828800" cy="1600200"/>
            <a:chOff x="3962400" y="3733800"/>
            <a:chExt cx="1828800" cy="1600200"/>
          </a:xfrm>
        </p:grpSpPr>
        <p:sp>
          <p:nvSpPr>
            <p:cNvPr id="20" name="Rectangle 19"/>
            <p:cNvSpPr/>
            <p:nvPr/>
          </p:nvSpPr>
          <p:spPr bwMode="auto">
            <a:xfrm>
              <a:off x="4267200" y="3733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Product to help customers and  participation in roadmap development</a:t>
              </a:r>
            </a:p>
          </p:txBody>
        </p:sp>
        <p:sp>
          <p:nvSpPr>
            <p:cNvPr id="21" name="Rectangle 20"/>
            <p:cNvSpPr/>
            <p:nvPr/>
          </p:nvSpPr>
          <p:spPr bwMode="auto">
            <a:xfrm>
              <a:off x="3962400" y="3733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SGMM Partners</a:t>
              </a:r>
            </a:p>
          </p:txBody>
        </p:sp>
      </p:grpSp>
      <p:sp>
        <p:nvSpPr>
          <p:cNvPr id="31" name="Down Arrow 30"/>
          <p:cNvSpPr/>
          <p:nvPr/>
        </p:nvSpPr>
        <p:spPr bwMode="auto">
          <a:xfrm>
            <a:off x="1281112" y="14478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32" name="Down Arrow 31"/>
          <p:cNvSpPr/>
          <p:nvPr/>
        </p:nvSpPr>
        <p:spPr bwMode="auto">
          <a:xfrm>
            <a:off x="3395662" y="1447800"/>
            <a:ext cx="381000" cy="304800"/>
          </a:xfrm>
          <a:prstGeom prst="downArrow">
            <a:avLst/>
          </a:prstGeom>
          <a:gradFill>
            <a:gsLst>
              <a:gs pos="100000">
                <a:schemeClr val="accent1"/>
              </a:gs>
              <a:gs pos="50000">
                <a:srgbClr val="9CB86E"/>
              </a:gs>
              <a:gs pos="100000">
                <a:srgbClr val="156B13"/>
              </a:gs>
            </a:gsLst>
            <a:lin ang="16200000" scaled="0"/>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33" name="Down Arrow 32"/>
          <p:cNvSpPr/>
          <p:nvPr/>
        </p:nvSpPr>
        <p:spPr bwMode="auto">
          <a:xfrm>
            <a:off x="5503862" y="14478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grpSp>
        <p:nvGrpSpPr>
          <p:cNvPr id="5" name="Group 42"/>
          <p:cNvGrpSpPr>
            <a:grpSpLocks/>
          </p:cNvGrpSpPr>
          <p:nvPr/>
        </p:nvGrpSpPr>
        <p:grpSpPr bwMode="auto">
          <a:xfrm>
            <a:off x="6858000" y="1828800"/>
            <a:ext cx="1841500" cy="1600200"/>
            <a:chOff x="2641600" y="1828800"/>
            <a:chExt cx="1841500" cy="1600200"/>
          </a:xfrm>
        </p:grpSpPr>
        <p:sp>
          <p:nvSpPr>
            <p:cNvPr id="14" name="Rectangle 13"/>
            <p:cNvSpPr/>
            <p:nvPr/>
          </p:nvSpPr>
          <p:spPr bwMode="auto">
            <a:xfrm>
              <a:off x="2946400" y="1828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Maturity &amp;</a:t>
              </a:r>
              <a:br>
                <a:rPr lang="en-US" sz="1600" b="0" dirty="0">
                  <a:solidFill>
                    <a:srgbClr val="000000"/>
                  </a:solidFill>
                  <a:latin typeface="Arial"/>
                  <a:ea typeface="ＭＳ Ｐゴシック" pitchFamily="-16" charset="-128"/>
                </a:rPr>
              </a:br>
              <a:r>
                <a:rPr lang="en-US" sz="1600" b="0" dirty="0">
                  <a:solidFill>
                    <a:srgbClr val="000000"/>
                  </a:solidFill>
                  <a:latin typeface="Arial"/>
                  <a:ea typeface="ＭＳ Ｐゴシック" pitchFamily="-16" charset="-128"/>
                </a:rPr>
                <a:t>Performance Data</a:t>
              </a:r>
            </a:p>
            <a:p>
              <a:pPr>
                <a:defRPr/>
              </a:pPr>
              <a:endParaRPr lang="en-US" sz="1600" b="0" dirty="0">
                <a:solidFill>
                  <a:srgbClr val="000000"/>
                </a:solidFill>
                <a:latin typeface="Arial"/>
                <a:ea typeface="ＭＳ Ｐゴシック" pitchFamily="-16" charset="-128"/>
              </a:endParaRPr>
            </a:p>
            <a:p>
              <a:pPr>
                <a:defRPr/>
              </a:pPr>
              <a:endParaRPr lang="en-US" sz="1600" b="0" dirty="0">
                <a:solidFill>
                  <a:srgbClr val="000000"/>
                </a:solidFill>
                <a:latin typeface="Arial"/>
                <a:ea typeface="ＭＳ Ｐゴシック" pitchFamily="-16" charset="-128"/>
              </a:endParaRPr>
            </a:p>
          </p:txBody>
        </p:sp>
        <p:sp>
          <p:nvSpPr>
            <p:cNvPr id="15" name="Rectangle 14"/>
            <p:cNvSpPr/>
            <p:nvPr/>
          </p:nvSpPr>
          <p:spPr bwMode="auto">
            <a:xfrm>
              <a:off x="2641600" y="1828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SEI</a:t>
              </a:r>
            </a:p>
          </p:txBody>
        </p:sp>
        <p:sp>
          <p:nvSpPr>
            <p:cNvPr id="34" name="Magnetic Disk 33"/>
            <p:cNvSpPr/>
            <p:nvPr/>
          </p:nvSpPr>
          <p:spPr bwMode="auto">
            <a:xfrm>
              <a:off x="3073400" y="2679700"/>
              <a:ext cx="457200" cy="660400"/>
            </a:xfrm>
            <a:prstGeom prst="flowChartMagneticDisk">
              <a:avLst/>
            </a:prstGeom>
            <a:gradFill>
              <a:gsLst>
                <a:gs pos="0">
                  <a:srgbClr val="6F9F9A"/>
                </a:gs>
                <a:gs pos="35000">
                  <a:srgbClr val="BFD3D3"/>
                </a:gs>
                <a:gs pos="100000">
                  <a:schemeClr val="bg1">
                    <a:lumMod val="95000"/>
                  </a:schemeClr>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graphicFrame>
          <p:nvGraphicFramePr>
            <p:cNvPr id="36" name="Diagram 35"/>
            <p:cNvGraphicFramePr/>
            <p:nvPr/>
          </p:nvGraphicFramePr>
          <p:xfrm>
            <a:off x="3492500" y="2603500"/>
            <a:ext cx="9906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40" name="Rectangle 39"/>
          <p:cNvSpPr/>
          <p:nvPr/>
        </p:nvSpPr>
        <p:spPr bwMode="auto">
          <a:xfrm>
            <a:off x="533400" y="38862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“What works” patterns to inform strategies, services, &amp; programs. </a:t>
            </a:r>
          </a:p>
        </p:txBody>
      </p:sp>
      <p:sp>
        <p:nvSpPr>
          <p:cNvPr id="44" name="Rectangle 43"/>
          <p:cNvSpPr/>
          <p:nvPr/>
        </p:nvSpPr>
        <p:spPr bwMode="auto">
          <a:xfrm>
            <a:off x="6858000" y="3886200"/>
            <a:ext cx="1828800" cy="19050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Correlations of performance to maturity patterns and other analyses</a:t>
            </a:r>
          </a:p>
        </p:txBody>
      </p:sp>
      <p:sp>
        <p:nvSpPr>
          <p:cNvPr id="45" name="Down Arrow 44"/>
          <p:cNvSpPr/>
          <p:nvPr/>
        </p:nvSpPr>
        <p:spPr bwMode="auto">
          <a:xfrm flipV="1">
            <a:off x="128111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46" name="Down Arrow 45"/>
          <p:cNvSpPr/>
          <p:nvPr/>
        </p:nvSpPr>
        <p:spPr bwMode="auto">
          <a:xfrm flipV="1">
            <a:off x="339566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47" name="Down Arrow 46"/>
          <p:cNvSpPr/>
          <p:nvPr/>
        </p:nvSpPr>
        <p:spPr bwMode="auto">
          <a:xfrm flipV="1">
            <a:off x="550386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cxnSp>
        <p:nvCxnSpPr>
          <p:cNvPr id="49" name="Shape 48"/>
          <p:cNvCxnSpPr/>
          <p:nvPr/>
        </p:nvCxnSpPr>
        <p:spPr bwMode="auto">
          <a:xfrm rot="5400000">
            <a:off x="5664200" y="3682205"/>
            <a:ext cx="1588" cy="4216400"/>
          </a:xfrm>
          <a:prstGeom prst="bentConnector3">
            <a:avLst>
              <a:gd name="adj1" fmla="val 14395466"/>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hape 49"/>
          <p:cNvCxnSpPr/>
          <p:nvPr/>
        </p:nvCxnSpPr>
        <p:spPr bwMode="auto">
          <a:xfrm rot="5400000">
            <a:off x="7619207" y="1600994"/>
            <a:ext cx="457200" cy="1587"/>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hape 49"/>
          <p:cNvCxnSpPr/>
          <p:nvPr/>
        </p:nvCxnSpPr>
        <p:spPr bwMode="auto">
          <a:xfrm rot="5400000">
            <a:off x="7620794" y="3656806"/>
            <a:ext cx="457200" cy="1588"/>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bwMode="auto">
          <a:xfrm>
            <a:off x="533400" y="53340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Improvements to SGMM product suite.</a:t>
            </a:r>
          </a:p>
        </p:txBody>
      </p:sp>
      <p:sp>
        <p:nvSpPr>
          <p:cNvPr id="59" name="Rectangle 58"/>
          <p:cNvSpPr/>
          <p:nvPr/>
        </p:nvSpPr>
        <p:spPr bwMode="auto">
          <a:xfrm>
            <a:off x="533400" y="46482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Demonstrations of the value of grid modernization.</a:t>
            </a:r>
          </a:p>
        </p:txBody>
      </p:sp>
    </p:spTree>
    <p:extLst>
      <p:ext uri="{BB962C8B-B14F-4D97-AF65-F5344CB8AC3E}">
        <p14:creationId xmlns:p14="http://schemas.microsoft.com/office/powerpoint/2010/main" val="210582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down)">
                                      <p:cBhvr>
                                        <p:cTn id="8" dur="500"/>
                                        <p:tgtEl>
                                          <p:spTgt spid="31"/>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down)">
                                      <p:cBhvr>
                                        <p:cTn id="18" dur="500"/>
                                        <p:tgtEl>
                                          <p:spTgt spid="32"/>
                                        </p:tgtEl>
                                      </p:cBhvr>
                                    </p:animEffect>
                                  </p:childTnLst>
                                </p:cTn>
                              </p:par>
                              <p:par>
                                <p:cTn id="19" presetID="1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down)">
                                      <p:cBhvr>
                                        <p:cTn id="28" dur="500"/>
                                        <p:tgtEl>
                                          <p:spTgt spid="33"/>
                                        </p:tgtEl>
                                      </p:cBhvr>
                                    </p:animEffect>
                                  </p:childTnLst>
                                </p:cTn>
                              </p:par>
                              <p:par>
                                <p:cTn id="29" presetID="12" presetClass="entr" presetSubtype="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p:tgtEl>
                                          <p:spTgt spid="3"/>
                                        </p:tgtEl>
                                        <p:attrNameLst>
                                          <p:attrName>ppt_y</p:attrName>
                                        </p:attrNameLst>
                                      </p:cBhvr>
                                      <p:tavLst>
                                        <p:tav tm="0">
                                          <p:val>
                                            <p:strVal val="#ppt_y-#ppt_h*1.125000"/>
                                          </p:val>
                                        </p:tav>
                                        <p:tav tm="100000">
                                          <p:val>
                                            <p:strVal val="#ppt_y"/>
                                          </p:val>
                                        </p:tav>
                                      </p:tavLst>
                                    </p:anim>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ppt_y</p:attrName>
                                        </p:attrNameLst>
                                      </p:cBhvr>
                                      <p:tavLst>
                                        <p:tav tm="0">
                                          <p:val>
                                            <p:strVal val="#ppt_y-#ppt_h*1.125000"/>
                                          </p:val>
                                        </p:tav>
                                        <p:tav tm="100000">
                                          <p:val>
                                            <p:strVal val="#ppt_y"/>
                                          </p:val>
                                        </p:tav>
                                      </p:tavLst>
                                    </p:anim>
                                    <p:animEffect transition="in" filter="wipe(down)">
                                      <p:cBhvr>
                                        <p:cTn id="38" dur="500"/>
                                        <p:tgtEl>
                                          <p:spTgt spid="50"/>
                                        </p:tgtEl>
                                      </p:cBhvr>
                                    </p:animEffect>
                                  </p:childTnLst>
                                </p:cTn>
                              </p:par>
                              <p:par>
                                <p:cTn id="39" presetID="1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p:tgtEl>
                                          <p:spTgt spid="54"/>
                                        </p:tgtEl>
                                        <p:attrNameLst>
                                          <p:attrName>ppt_y</p:attrName>
                                        </p:attrNameLst>
                                      </p:cBhvr>
                                      <p:tavLst>
                                        <p:tav tm="0">
                                          <p:val>
                                            <p:strVal val="#ppt_y-#ppt_h*1.125000"/>
                                          </p:val>
                                        </p:tav>
                                        <p:tav tm="100000">
                                          <p:val>
                                            <p:strVal val="#ppt_y"/>
                                          </p:val>
                                        </p:tav>
                                      </p:tavLst>
                                    </p:anim>
                                    <p:animEffect transition="in" filter="wipe(down)">
                                      <p:cBhvr>
                                        <p:cTn id="48" dur="500"/>
                                        <p:tgtEl>
                                          <p:spTgt spid="5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ppt_y</p:attrName>
                                        </p:attrNameLst>
                                      </p:cBhvr>
                                      <p:tavLst>
                                        <p:tav tm="0">
                                          <p:val>
                                            <p:strVal val="#ppt_y-#ppt_h*1.125000"/>
                                          </p:val>
                                        </p:tav>
                                        <p:tav tm="100000">
                                          <p:val>
                                            <p:strVal val="#ppt_y"/>
                                          </p:val>
                                        </p:tav>
                                      </p:tavLst>
                                    </p:anim>
                                    <p:animEffect transition="in" filter="wipe(dow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p:tgtEl>
                                          <p:spTgt spid="49"/>
                                        </p:tgtEl>
                                        <p:attrNameLst>
                                          <p:attrName>ppt_y</p:attrName>
                                        </p:attrNameLst>
                                      </p:cBhvr>
                                      <p:tavLst>
                                        <p:tav tm="0">
                                          <p:val>
                                            <p:strVal val="#ppt_y+#ppt_h*1.125000"/>
                                          </p:val>
                                        </p:tav>
                                        <p:tav tm="100000">
                                          <p:val>
                                            <p:strVal val="#ppt_y"/>
                                          </p:val>
                                        </p:tav>
                                      </p:tavLst>
                                    </p:anim>
                                    <p:animEffect transition="in" filter="wipe(up)">
                                      <p:cBhvr>
                                        <p:cTn id="58" dur="500"/>
                                        <p:tgtEl>
                                          <p:spTgt spid="4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p:tgtEl>
                                          <p:spTgt spid="58"/>
                                        </p:tgtEl>
                                        <p:attrNameLst>
                                          <p:attrName>ppt_y</p:attrName>
                                        </p:attrNameLst>
                                      </p:cBhvr>
                                      <p:tavLst>
                                        <p:tav tm="0">
                                          <p:val>
                                            <p:strVal val="#ppt_y+#ppt_h*1.125000"/>
                                          </p:val>
                                        </p:tav>
                                        <p:tav tm="100000">
                                          <p:val>
                                            <p:strVal val="#ppt_y"/>
                                          </p:val>
                                        </p:tav>
                                      </p:tavLst>
                                    </p:anim>
                                    <p:animEffect transition="in" filter="wipe(up)">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p:tgtEl>
                                          <p:spTgt spid="68"/>
                                        </p:tgtEl>
                                        <p:attrNameLst>
                                          <p:attrName>ppt_y</p:attrName>
                                        </p:attrNameLst>
                                      </p:cBhvr>
                                      <p:tavLst>
                                        <p:tav tm="0">
                                          <p:val>
                                            <p:strVal val="#ppt_y+#ppt_h*1.125000"/>
                                          </p:val>
                                        </p:tav>
                                        <p:tav tm="100000">
                                          <p:val>
                                            <p:strVal val="#ppt_y"/>
                                          </p:val>
                                        </p:tav>
                                      </p:tavLst>
                                    </p:anim>
                                    <p:animEffect transition="in" filter="wipe(up)">
                                      <p:cBhvr>
                                        <p:cTn id="68" dur="500"/>
                                        <p:tgtEl>
                                          <p:spTgt spid="6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p:tgtEl>
                                          <p:spTgt spid="59"/>
                                        </p:tgtEl>
                                        <p:attrNameLst>
                                          <p:attrName>ppt_y</p:attrName>
                                        </p:attrNameLst>
                                      </p:cBhvr>
                                      <p:tavLst>
                                        <p:tav tm="0">
                                          <p:val>
                                            <p:strVal val="#ppt_y+#ppt_h*1.125000"/>
                                          </p:val>
                                        </p:tav>
                                        <p:tav tm="100000">
                                          <p:val>
                                            <p:strVal val="#ppt_y"/>
                                          </p:val>
                                        </p:tav>
                                      </p:tavLst>
                                    </p:anim>
                                    <p:animEffect transition="in" filter="wipe(up)">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500"/>
                                        <p:tgtEl>
                                          <p:spTgt spid="72"/>
                                        </p:tgtEl>
                                        <p:attrNameLst>
                                          <p:attrName>ppt_y</p:attrName>
                                        </p:attrNameLst>
                                      </p:cBhvr>
                                      <p:tavLst>
                                        <p:tav tm="0">
                                          <p:val>
                                            <p:strVal val="#ppt_y+#ppt_h*1.125000"/>
                                          </p:val>
                                        </p:tav>
                                        <p:tav tm="100000">
                                          <p:val>
                                            <p:strVal val="#ppt_y"/>
                                          </p:val>
                                        </p:tav>
                                      </p:tavLst>
                                    </p:anim>
                                    <p:animEffect transition="in" filter="wipe(up)">
                                      <p:cBhvr>
                                        <p:cTn id="78" dur="500"/>
                                        <p:tgtEl>
                                          <p:spTgt spid="7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ppt_y</p:attrName>
                                        </p:attrNameLst>
                                      </p:cBhvr>
                                      <p:tavLst>
                                        <p:tav tm="0">
                                          <p:val>
                                            <p:strVal val="#ppt_y+#ppt_h*1.125000"/>
                                          </p:val>
                                        </p:tav>
                                        <p:tav tm="100000">
                                          <p:val>
                                            <p:strVal val="#ppt_y"/>
                                          </p:val>
                                        </p:tav>
                                      </p:tavLst>
                                    </p:anim>
                                    <p:animEffect transition="in" filter="wipe(up)">
                                      <p:cBhvr>
                                        <p:cTn id="82" dur="500"/>
                                        <p:tgtEl>
                                          <p:spTgt spid="40"/>
                                        </p:tgtEl>
                                      </p:cBhvr>
                                    </p:animEffect>
                                  </p:childTnLst>
                                </p:cTn>
                              </p:par>
                            </p:childTnLst>
                          </p:cTn>
                        </p:par>
                        <p:par>
                          <p:cTn id="83" fill="hold">
                            <p:stCondLst>
                              <p:cond delay="500"/>
                            </p:stCondLst>
                            <p:childTnLst>
                              <p:par>
                                <p:cTn id="84" presetID="12" presetClass="entr" presetSubtype="4"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p:tgtEl>
                                          <p:spTgt spid="45"/>
                                        </p:tgtEl>
                                        <p:attrNameLst>
                                          <p:attrName>ppt_y</p:attrName>
                                        </p:attrNameLst>
                                      </p:cBhvr>
                                      <p:tavLst>
                                        <p:tav tm="0">
                                          <p:val>
                                            <p:strVal val="#ppt_y+#ppt_h*1.125000"/>
                                          </p:val>
                                        </p:tav>
                                        <p:tav tm="100000">
                                          <p:val>
                                            <p:strVal val="#ppt_y"/>
                                          </p:val>
                                        </p:tav>
                                      </p:tavLst>
                                    </p:anim>
                                    <p:animEffect transition="in" filter="wipe(up)">
                                      <p:cBhvr>
                                        <p:cTn id="87" dur="500"/>
                                        <p:tgtEl>
                                          <p:spTgt spid="4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additive="base">
                                        <p:cTn id="90" dur="500"/>
                                        <p:tgtEl>
                                          <p:spTgt spid="47"/>
                                        </p:tgtEl>
                                        <p:attrNameLst>
                                          <p:attrName>ppt_y</p:attrName>
                                        </p:attrNameLst>
                                      </p:cBhvr>
                                      <p:tavLst>
                                        <p:tav tm="0">
                                          <p:val>
                                            <p:strVal val="#ppt_y+#ppt_h*1.125000"/>
                                          </p:val>
                                        </p:tav>
                                        <p:tav tm="100000">
                                          <p:val>
                                            <p:strVal val="#ppt_y"/>
                                          </p:val>
                                        </p:tav>
                                      </p:tavLst>
                                    </p:anim>
                                    <p:animEffect transition="in" filter="wipe(up)">
                                      <p:cBhvr>
                                        <p:cTn id="91" dur="500"/>
                                        <p:tgtEl>
                                          <p:spTgt spid="47"/>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p:tgtEl>
                                          <p:spTgt spid="46"/>
                                        </p:tgtEl>
                                        <p:attrNameLst>
                                          <p:attrName>ppt_y</p:attrName>
                                        </p:attrNameLst>
                                      </p:cBhvr>
                                      <p:tavLst>
                                        <p:tav tm="0">
                                          <p:val>
                                            <p:strVal val="#ppt_y+#ppt_h*1.125000"/>
                                          </p:val>
                                        </p:tav>
                                        <p:tav tm="100000">
                                          <p:val>
                                            <p:strVal val="#ppt_y"/>
                                          </p:val>
                                        </p:tav>
                                      </p:tavLst>
                                    </p:anim>
                                    <p:animEffect transition="in" filter="wipe(up)">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40" grpId="0" animBg="1"/>
      <p:bldP spid="44" grpId="0" animBg="1"/>
      <p:bldP spid="45" grpId="0" animBg="1"/>
      <p:bldP spid="46" grpId="0" animBg="1"/>
      <p:bldP spid="47" grpId="0" animBg="1"/>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AU"/>
              <a:t>Agenda</a:t>
            </a:r>
            <a:endParaRPr lang="en-AU" dirty="0"/>
          </a:p>
        </p:txBody>
      </p:sp>
      <p:sp>
        <p:nvSpPr>
          <p:cNvPr id="18437" name="Rectangle 4"/>
          <p:cNvSpPr>
            <a:spLocks noGrp="1" noChangeArrowheads="1"/>
          </p:cNvSpPr>
          <p:nvPr>
            <p:ph idx="1"/>
          </p:nvPr>
        </p:nvSpPr>
        <p:spPr/>
        <p:txBody>
          <a:bodyPr/>
          <a:lstStyle/>
          <a:p>
            <a:r>
              <a:rPr lang="en-US" dirty="0"/>
              <a:t>Opening remarks</a:t>
            </a:r>
          </a:p>
          <a:p>
            <a:r>
              <a:rPr lang="en-US" dirty="0"/>
              <a:t>Smart Grid Maturity Model overview</a:t>
            </a:r>
          </a:p>
          <a:p>
            <a:r>
              <a:rPr lang="en-US" b="1" dirty="0"/>
              <a:t>Compass Survey guidelines and preparations</a:t>
            </a:r>
          </a:p>
          <a:p>
            <a:r>
              <a:rPr lang="en-US" dirty="0"/>
              <a:t>Compass Survey completion</a:t>
            </a:r>
          </a:p>
          <a:p>
            <a:r>
              <a:rPr lang="en-US" dirty="0"/>
              <a:t>Wrap up and next steps</a:t>
            </a:r>
          </a:p>
          <a:p>
            <a:endParaRPr lang="en-US" dirty="0"/>
          </a:p>
          <a:p>
            <a:r>
              <a:rPr lang="en-US" i="1" dirty="0"/>
              <a:t>Breaks will be held at appropriate intervals</a:t>
            </a:r>
            <a:br>
              <a:rPr lang="en-US" i="1" dirty="0"/>
            </a:br>
            <a:r>
              <a:rPr lang="en-US" i="1" dirty="0"/>
              <a:t>Lunch will be provided</a:t>
            </a:r>
          </a:p>
        </p:txBody>
      </p:sp>
      <p:sp>
        <p:nvSpPr>
          <p:cNvPr id="4" name="AutoShape 4"/>
          <p:cNvSpPr>
            <a:spLocks noChangeArrowheads="1"/>
          </p:cNvSpPr>
          <p:nvPr/>
        </p:nvSpPr>
        <p:spPr bwMode="auto">
          <a:xfrm rot="5400000">
            <a:off x="-50800" y="2336800"/>
            <a:ext cx="412750" cy="311150"/>
          </a:xfrm>
          <a:prstGeom prst="triangle">
            <a:avLst>
              <a:gd name="adj" fmla="val 50000"/>
            </a:avLst>
          </a:prstGeom>
          <a:solidFill>
            <a:srgbClr val="008000"/>
          </a:solidFill>
          <a:ln w="38100">
            <a:noFill/>
            <a:miter lim="800000"/>
            <a:headEnd/>
            <a:tailEnd/>
          </a:ln>
          <a:effectLst/>
        </p:spPr>
        <p:txBody>
          <a:bodyPr wrap="none" lIns="92309" tIns="46154" rIns="92309" bIns="46154" anchor="ctr"/>
          <a:lstStyle/>
          <a:p>
            <a:endParaRPr lang="en-US"/>
          </a:p>
        </p:txBody>
      </p:sp>
      <p:sp>
        <p:nvSpPr>
          <p:cNvPr id="5" name="Rectangle 4"/>
          <p:cNvSpPr/>
          <p:nvPr/>
        </p:nvSpPr>
        <p:spPr bwMode="auto">
          <a:xfrm>
            <a:off x="5029200" y="0"/>
            <a:ext cx="4114800" cy="1524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ts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- 5 min.</a:t>
            </a:r>
          </a:p>
          <a:p>
            <a:pPr indent="-227013" algn="l">
              <a:spcBef>
                <a:spcPts val="0"/>
              </a:spcBef>
              <a:spcAft>
                <a:spcPts val="0"/>
              </a:spcAft>
              <a:buFont typeface="Arial"/>
              <a:buChar char="•"/>
            </a:pPr>
            <a:r>
              <a:rPr lang="en-US" sz="1200" dirty="0"/>
              <a:t>SGMM overview - 35 min.</a:t>
            </a:r>
          </a:p>
          <a:p>
            <a:pPr indent="-227013" algn="l">
              <a:spcBef>
                <a:spcPts val="0"/>
              </a:spcBef>
              <a:spcAft>
                <a:spcPts val="0"/>
              </a:spcAft>
              <a:buFont typeface="Arial"/>
              <a:buChar char="•"/>
            </a:pPr>
            <a:r>
              <a:rPr lang="en-US" sz="1200" dirty="0"/>
              <a:t>Guidelines - 10 min.</a:t>
            </a:r>
          </a:p>
          <a:p>
            <a:pPr indent="-227013" algn="l">
              <a:spcBef>
                <a:spcPts val="0"/>
              </a:spcBef>
              <a:spcAft>
                <a:spcPts val="0"/>
              </a:spcAft>
              <a:buFont typeface="Arial"/>
              <a:buChar char="•"/>
            </a:pPr>
            <a:r>
              <a:rPr lang="en-US" sz="1200" dirty="0"/>
              <a:t>SGMM Compass Survey completion - 240 min.</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ts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3400" y="422275"/>
            <a:ext cx="8153400" cy="394980"/>
          </a:xfrm>
        </p:spPr>
        <p:txBody>
          <a:bodyPr/>
          <a:lstStyle/>
          <a:p>
            <a:r>
              <a:rPr lang="en-US" dirty="0"/>
              <a:t>Navigation process</a:t>
            </a:r>
          </a:p>
        </p:txBody>
      </p:sp>
      <p:sp>
        <p:nvSpPr>
          <p:cNvPr id="35842" name="Content Placeholder 2"/>
          <p:cNvSpPr>
            <a:spLocks noGrp="1"/>
          </p:cNvSpPr>
          <p:nvPr>
            <p:ph idx="1"/>
          </p:nvPr>
        </p:nvSpPr>
        <p:spPr>
          <a:xfrm>
            <a:off x="533400" y="2743200"/>
            <a:ext cx="8382000" cy="3200400"/>
          </a:xfrm>
        </p:spPr>
        <p:txBody>
          <a:bodyPr/>
          <a:lstStyle/>
          <a:p>
            <a:pPr>
              <a:spcAft>
                <a:spcPts val="1200"/>
              </a:spcAft>
            </a:pPr>
            <a:r>
              <a:rPr lang="en-US" dirty="0"/>
              <a:t>A five-step process lead by a certified SGMM Navigator</a:t>
            </a:r>
          </a:p>
          <a:p>
            <a:pPr marL="285750" lvl="1" indent="-285750">
              <a:spcAft>
                <a:spcPts val="1740"/>
              </a:spcAft>
              <a:buFont typeface="+mj-lt"/>
              <a:buAutoNum type="arabicPeriod"/>
            </a:pPr>
            <a:r>
              <a:rPr lang="en-US" sz="1800" dirty="0"/>
              <a:t>Preparations are completed, first four Compass survey sections are completed</a:t>
            </a:r>
          </a:p>
          <a:p>
            <a:pPr marL="285750" lvl="1" indent="-285750">
              <a:spcAft>
                <a:spcPts val="1740"/>
              </a:spcAft>
              <a:buFont typeface="+mj-lt"/>
              <a:buAutoNum type="arabicPeriod"/>
            </a:pPr>
            <a:r>
              <a:rPr lang="en-US" sz="1800" dirty="0"/>
              <a:t>Survey Workshop: stakeholders from utility complete the Compass survey as a team, discussions occur to develop consensus on responses</a:t>
            </a:r>
          </a:p>
          <a:p>
            <a:pPr marL="285750" lvl="1" indent="-285750">
              <a:spcAft>
                <a:spcPts val="1740"/>
              </a:spcAft>
              <a:buFont typeface="+mj-lt"/>
              <a:buAutoNum type="arabicPeriod"/>
            </a:pPr>
            <a:r>
              <a:rPr lang="en-US" sz="1800" dirty="0"/>
              <a:t>Navigator analyzes results and prepares findings</a:t>
            </a:r>
          </a:p>
          <a:p>
            <a:pPr marL="285750" lvl="1" indent="-285750">
              <a:spcAft>
                <a:spcPts val="1740"/>
              </a:spcAft>
              <a:buFont typeface="+mj-lt"/>
              <a:buAutoNum type="arabicPeriod"/>
            </a:pPr>
            <a:r>
              <a:rPr lang="en-US" sz="1800" dirty="0"/>
              <a:t>Aspirations Workshop: Compass results and findings are presented and discussed; aspirations for planning horizon are agreed through consensus discussions</a:t>
            </a:r>
          </a:p>
          <a:p>
            <a:pPr marL="285750" lvl="1" indent="-285750">
              <a:spcAft>
                <a:spcPts val="1740"/>
              </a:spcAft>
              <a:buFont typeface="+mj-lt"/>
              <a:buAutoNum type="arabicPeriod"/>
            </a:pPr>
            <a:r>
              <a:rPr lang="en-US" sz="1800" dirty="0"/>
              <a:t>Actions are planned and documentation is completed to conclude the process</a:t>
            </a:r>
          </a:p>
          <a:p>
            <a:endParaRPr lang="en-US" sz="1800" dirty="0"/>
          </a:p>
          <a:p>
            <a:endParaRPr lang="en-US" sz="1800" dirty="0"/>
          </a:p>
        </p:txBody>
      </p:sp>
      <p:sp>
        <p:nvSpPr>
          <p:cNvPr id="13" name="AutoShape 7"/>
          <p:cNvSpPr>
            <a:spLocks noChangeAspect="1" noChangeArrowheads="1" noTextEdit="1"/>
          </p:cNvSpPr>
          <p:nvPr/>
        </p:nvSpPr>
        <p:spPr bwMode="auto">
          <a:xfrm>
            <a:off x="1371600" y="3886200"/>
            <a:ext cx="4485239" cy="837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Rounded Rectangle 119"/>
          <p:cNvSpPr/>
          <p:nvPr/>
        </p:nvSpPr>
        <p:spPr bwMode="auto">
          <a:xfrm>
            <a:off x="457200" y="3657600"/>
            <a:ext cx="8462712" cy="762000"/>
          </a:xfrm>
          <a:prstGeom prst="roundRect">
            <a:avLst>
              <a:gd name="adj" fmla="val 0"/>
            </a:avLst>
          </a:prstGeom>
          <a:noFill/>
          <a:ln w="38100" cap="rnd" cmpd="sng" algn="ctr">
            <a:solidFill>
              <a:schemeClr val="tx2">
                <a:lumMod val="90000"/>
                <a:lumOff val="10000"/>
              </a:schemeClr>
            </a:solidFill>
            <a:prstDash val="sysDot"/>
            <a:round/>
            <a:headEnd type="none" w="med" len="med"/>
            <a:tailEnd type="none" w="med" len="med"/>
          </a:ln>
          <a:effectLst>
            <a:glow rad="114300">
              <a:schemeClr val="tx2">
                <a:lumMod val="50000"/>
                <a:lumOff val="50000"/>
                <a:alpha val="40000"/>
              </a:schemeClr>
            </a:glow>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0" name="TextBox 118"/>
          <p:cNvSpPr txBox="1">
            <a:spLocks noChangeArrowheads="1"/>
          </p:cNvSpPr>
          <p:nvPr/>
        </p:nvSpPr>
        <p:spPr bwMode="auto">
          <a:xfrm>
            <a:off x="2386390" y="2369403"/>
            <a:ext cx="877163" cy="369332"/>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dirty="0">
                <a:solidFill>
                  <a:srgbClr val="E17623"/>
                </a:solidFill>
                <a:effectLst>
                  <a:glow rad="63500">
                    <a:schemeClr val="bg1">
                      <a:alpha val="75000"/>
                    </a:schemeClr>
                  </a:glow>
                </a:effectLst>
              </a:rPr>
              <a:t>Today</a:t>
            </a:r>
          </a:p>
        </p:txBody>
      </p:sp>
      <p:sp>
        <p:nvSpPr>
          <p:cNvPr id="11" name="TextBox 118"/>
          <p:cNvSpPr txBox="1">
            <a:spLocks noChangeArrowheads="1"/>
          </p:cNvSpPr>
          <p:nvPr/>
        </p:nvSpPr>
        <p:spPr bwMode="auto">
          <a:xfrm>
            <a:off x="1066801" y="2281535"/>
            <a:ext cx="685799"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solidFill>
                  <a:srgbClr val="E17623"/>
                </a:solidFill>
                <a:effectLst>
                  <a:glow rad="63500">
                    <a:schemeClr val="bg1">
                      <a:alpha val="75000"/>
                    </a:schemeClr>
                  </a:glow>
                </a:effectLst>
                <a:latin typeface="Zapf Dingbats"/>
                <a:ea typeface="Zapf Dingbats"/>
                <a:cs typeface="Zapf Dingbats"/>
              </a:rPr>
              <a:t>✔</a:t>
            </a:r>
            <a:endParaRPr lang="en-US" sz="2400" dirty="0">
              <a:solidFill>
                <a:srgbClr val="E17623"/>
              </a:solidFill>
              <a:effectLst>
                <a:glow rad="63500">
                  <a:schemeClr val="bg1">
                    <a:alpha val="75000"/>
                  </a:schemeClr>
                </a:glow>
              </a:effectLst>
            </a:endParaRP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19339"/>
            <a:ext cx="6296296" cy="1153090"/>
          </a:xfrm>
          <a:prstGeom prst="rect">
            <a:avLst/>
          </a:prstGeom>
          <a:noFill/>
          <a:ln>
            <a:noFill/>
          </a:ln>
        </p:spPr>
      </p:pic>
      <p:sp>
        <p:nvSpPr>
          <p:cNvPr id="17" name="Rounded Rectangle 16"/>
          <p:cNvSpPr/>
          <p:nvPr/>
        </p:nvSpPr>
        <p:spPr bwMode="auto">
          <a:xfrm>
            <a:off x="2133600" y="1045464"/>
            <a:ext cx="1295400" cy="1316736"/>
          </a:xfrm>
          <a:prstGeom prst="roundRect">
            <a:avLst>
              <a:gd name="adj" fmla="val 0"/>
            </a:avLst>
          </a:prstGeom>
          <a:noFill/>
          <a:ln w="38100" cap="rnd" cmpd="sng" algn="ctr">
            <a:solidFill>
              <a:srgbClr val="0C330C">
                <a:lumMod val="90000"/>
                <a:lumOff val="10000"/>
              </a:srgbClr>
            </a:solidFill>
            <a:prstDash val="sysDot"/>
            <a:round/>
            <a:headEnd type="none" w="med" len="med"/>
            <a:tailEnd type="none" w="med" len="med"/>
          </a:ln>
          <a:effectLst>
            <a:glow rad="114300">
              <a:srgbClr val="0C330C">
                <a:lumMod val="50000"/>
                <a:lumOff val="50000"/>
                <a:alpha val="40000"/>
              </a:srgbClr>
            </a:glow>
          </a:effectLst>
        </p:spPr>
        <p:txBody>
          <a:bodyPr wrap="none" lIns="0" tIns="0" rIns="0" bIns="0" anchor="ctr">
            <a:prstTxWarp prst="textNoShape">
              <a:avLst/>
            </a:prstTxWarp>
          </a:bodyPr>
          <a:lstStyle/>
          <a:p>
            <a:pPr algn="ctr">
              <a:spcBef>
                <a:spcPct val="50000"/>
              </a:spcBef>
              <a:defRPr/>
            </a:pPr>
            <a:endParaRPr lang="en-US" kern="0" dirty="0">
              <a:solidFill>
                <a:srgbClr val="000000"/>
              </a:solidFill>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linds(horizontal)">
                                      <p:cBhvr>
                                        <p:cTn id="7" dur="500"/>
                                        <p:tgtEl>
                                          <p:spTgt spid="1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422275"/>
            <a:ext cx="8153400" cy="394980"/>
          </a:xfrm>
        </p:spPr>
        <p:txBody>
          <a:bodyPr/>
          <a:lstStyle/>
          <a:p>
            <a:r>
              <a:rPr lang="en-US" dirty="0"/>
              <a:t>Guidelines for completing the Survey -1</a:t>
            </a:r>
          </a:p>
        </p:txBody>
      </p:sp>
      <p:sp>
        <p:nvSpPr>
          <p:cNvPr id="52227" name="Rectangle 3"/>
          <p:cNvSpPr>
            <a:spLocks noGrp="1" noChangeArrowheads="1"/>
          </p:cNvSpPr>
          <p:nvPr>
            <p:ph idx="1"/>
          </p:nvPr>
        </p:nvSpPr>
        <p:spPr>
          <a:xfrm>
            <a:off x="457200" y="1295400"/>
            <a:ext cx="8153400" cy="4800600"/>
          </a:xfrm>
        </p:spPr>
        <p:txBody>
          <a:bodyPr/>
          <a:lstStyle/>
          <a:p>
            <a:pPr marL="457200" indent="-457200">
              <a:spcAft>
                <a:spcPts val="900"/>
              </a:spcAft>
              <a:buSzPct val="100000"/>
              <a:buFont typeface="+mj-lt"/>
              <a:buAutoNum type="arabicPeriod"/>
            </a:pPr>
            <a:r>
              <a:rPr lang="en-US" dirty="0"/>
              <a:t>Answers for this survey are for &lt;scope of the assessment&gt; only.  </a:t>
            </a:r>
          </a:p>
          <a:p>
            <a:pPr marL="457200" indent="-457200">
              <a:spcAft>
                <a:spcPts val="900"/>
              </a:spcAft>
              <a:buSzPct val="100000"/>
              <a:buFont typeface="+mj-lt"/>
              <a:buAutoNum type="arabicPeriod"/>
            </a:pPr>
            <a:r>
              <a:rPr lang="en-US" dirty="0"/>
              <a:t>Every question must be answered. If it appears a question does not pertain to your organization, answer it in the context of your role in realizing that capability across your value chain.   </a:t>
            </a:r>
          </a:p>
          <a:p>
            <a:pPr marL="457200" indent="-457200">
              <a:spcAft>
                <a:spcPts val="900"/>
              </a:spcAft>
              <a:buSzPct val="100000"/>
              <a:buFont typeface="+mj-lt"/>
              <a:buAutoNum type="arabicPeriod"/>
            </a:pPr>
            <a:r>
              <a:rPr lang="en-US" dirty="0"/>
              <a:t>There can be only one answer per question. Select the one that most matches your situation. </a:t>
            </a:r>
          </a:p>
          <a:p>
            <a:pPr marL="457200" indent="-457200">
              <a:spcAft>
                <a:spcPts val="900"/>
              </a:spcAft>
              <a:buSzPct val="100000"/>
              <a:buFont typeface="+mj-lt"/>
              <a:buAutoNum type="arabicPeriod"/>
            </a:pPr>
            <a:r>
              <a:rPr lang="en-US" dirty="0"/>
              <a:t>The time frame for answering questions is today. Don’t answer questions based on what might happen in the future.</a:t>
            </a:r>
          </a:p>
          <a:p>
            <a:pPr marL="457200" indent="-457200">
              <a:spcAft>
                <a:spcPts val="900"/>
              </a:spcAft>
              <a:buSzPct val="100000"/>
              <a:buFont typeface="+mj-lt"/>
              <a:buAutoNum type="arabicPeriod"/>
            </a:pPr>
            <a:r>
              <a:rPr lang="en-US" dirty="0"/>
              <a:t>Answer options are a continuum. Select the answer option that most matches your situation. When torn between two options, consider using the lesser option to better track progress.</a:t>
            </a:r>
          </a:p>
        </p:txBody>
      </p:sp>
      <p:sp>
        <p:nvSpPr>
          <p:cNvPr id="5" name="Rectangle 4"/>
          <p:cNvSpPr/>
          <p:nvPr/>
        </p:nvSpPr>
        <p:spPr bwMode="auto">
          <a:xfrm>
            <a:off x="6858000" y="0"/>
            <a:ext cx="22860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ts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Include scope</a:t>
            </a:r>
            <a:r>
              <a:rPr kumimoji="0" lang="en-US" sz="1200" b="1" i="0" u="none" strike="noStrike" cap="none" normalizeH="0" dirty="0">
                <a:ln>
                  <a:noFill/>
                </a:ln>
                <a:solidFill>
                  <a:schemeClr val="tx1"/>
                </a:solidFill>
                <a:effectLst/>
                <a:latin typeface="Arial" charset="0"/>
                <a:ea typeface="ＭＳ Ｐゴシック" pitchFamily="1" charset="-128"/>
              </a:rPr>
              <a:t> in guideline 1.</a:t>
            </a:r>
            <a:endParaRPr lang="en-US" sz="1200" dirty="0"/>
          </a:p>
          <a:p>
            <a:pPr marL="0" marR="0" indent="0" algn="l" defTabSz="914400" rtl="0" eaLnBrk="1" fontAlgn="base" latinLnBrk="0" hangingPunct="1">
              <a:lnSpc>
                <a:spcPct val="100000"/>
              </a:lnSpc>
              <a:spcBef>
                <a:spcPct val="50000"/>
              </a:spcBef>
              <a:spcAft>
                <a:spcPts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422275"/>
            <a:ext cx="8153400" cy="394980"/>
          </a:xfrm>
        </p:spPr>
        <p:txBody>
          <a:bodyPr/>
          <a:lstStyle/>
          <a:p>
            <a:r>
              <a:rPr lang="en-US" dirty="0"/>
              <a:t>Guidelines for completing the Survey -2</a:t>
            </a:r>
          </a:p>
        </p:txBody>
      </p:sp>
      <p:sp>
        <p:nvSpPr>
          <p:cNvPr id="52227" name="Rectangle 3"/>
          <p:cNvSpPr>
            <a:spLocks noGrp="1" noChangeArrowheads="1"/>
          </p:cNvSpPr>
          <p:nvPr>
            <p:ph idx="1"/>
          </p:nvPr>
        </p:nvSpPr>
        <p:spPr/>
        <p:txBody>
          <a:bodyPr/>
          <a:lstStyle/>
          <a:p>
            <a:pPr marL="457200" indent="-457200">
              <a:spcAft>
                <a:spcPts val="900"/>
              </a:spcAft>
              <a:buSzPct val="100000"/>
              <a:buFont typeface="+mj-lt"/>
              <a:buAutoNum type="arabicPeriod" startAt="6"/>
            </a:pPr>
            <a:r>
              <a:rPr lang="en-US" dirty="0"/>
              <a:t>Some questions are compound, (e.g., privacy </a:t>
            </a:r>
            <a:r>
              <a:rPr lang="en-US" b="1" i="1" dirty="0"/>
              <a:t>and</a:t>
            </a:r>
            <a:r>
              <a:rPr lang="en-US" dirty="0"/>
              <a:t> security); you must consider both options together.   </a:t>
            </a:r>
          </a:p>
          <a:p>
            <a:pPr marL="457200" indent="-457200">
              <a:spcAft>
                <a:spcPts val="900"/>
              </a:spcAft>
              <a:buSzPct val="100000"/>
              <a:buFont typeface="+mj-lt"/>
              <a:buAutoNum type="arabicPeriod" startAt="6"/>
            </a:pPr>
            <a:r>
              <a:rPr lang="en-US" dirty="0"/>
              <a:t>Consider the maturity level as context for the question, (e.g., level 4 questions assume that a smart grid is in place).</a:t>
            </a:r>
          </a:p>
          <a:p>
            <a:pPr marL="457200" indent="-457200">
              <a:spcAft>
                <a:spcPts val="900"/>
              </a:spcAft>
              <a:buSzPct val="100000"/>
              <a:buFont typeface="+mj-lt"/>
              <a:buAutoNum type="arabicPeriod" startAt="6"/>
            </a:pPr>
            <a:r>
              <a:rPr lang="en-US" dirty="0"/>
              <a:t>A person will be selected as a tie-breaker for each domain. If consensus cannot be reached for a question, the tie-breaker will select the answer.</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Title 19"/>
          <p:cNvSpPr>
            <a:spLocks noGrp="1"/>
          </p:cNvSpPr>
          <p:nvPr>
            <p:ph type="title"/>
          </p:nvPr>
        </p:nvSpPr>
        <p:spPr>
          <a:xfrm>
            <a:off x="533400" y="422275"/>
            <a:ext cx="8153400" cy="395288"/>
          </a:xfrm>
        </p:spPr>
        <p:txBody>
          <a:bodyPr/>
          <a:lstStyle/>
          <a:p>
            <a:r>
              <a:rPr lang="en-US" dirty="0"/>
              <a:t>Tie-breakers</a:t>
            </a:r>
          </a:p>
        </p:txBody>
      </p:sp>
      <p:grpSp>
        <p:nvGrpSpPr>
          <p:cNvPr id="2" name="Group 27"/>
          <p:cNvGrpSpPr/>
          <p:nvPr/>
        </p:nvGrpSpPr>
        <p:grpSpPr>
          <a:xfrm>
            <a:off x="533400" y="990600"/>
            <a:ext cx="4038600" cy="1219200"/>
            <a:chOff x="533400" y="990600"/>
            <a:chExt cx="4038600" cy="1219200"/>
          </a:xfrm>
        </p:grpSpPr>
        <p:sp>
          <p:nvSpPr>
            <p:cNvPr id="36866" name="Rectangle 4"/>
            <p:cNvSpPr>
              <a:spLocks noChangeArrowheads="1"/>
            </p:cNvSpPr>
            <p:nvPr/>
          </p:nvSpPr>
          <p:spPr bwMode="auto">
            <a:xfrm>
              <a:off x="990600" y="9906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Strategy, Mgmt &amp; Regulatory</a:t>
              </a:r>
            </a:p>
          </p:txBody>
        </p:sp>
        <p:sp>
          <p:nvSpPr>
            <p:cNvPr id="3" name="Rectangle 2"/>
            <p:cNvSpPr/>
            <p:nvPr/>
          </p:nvSpPr>
          <p:spPr bwMode="auto">
            <a:xfrm>
              <a:off x="533400" y="9906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SMR</a:t>
              </a:r>
            </a:p>
          </p:txBody>
        </p:sp>
        <p:sp>
          <p:nvSpPr>
            <p:cNvPr id="20" name="TextBox 19"/>
            <p:cNvSpPr txBox="1"/>
            <p:nvPr/>
          </p:nvSpPr>
          <p:spPr>
            <a:xfrm>
              <a:off x="1143000" y="1295400"/>
              <a:ext cx="3352800" cy="685800"/>
            </a:xfrm>
            <a:prstGeom prst="rect">
              <a:avLst/>
            </a:prstGeom>
            <a:noFill/>
          </p:spPr>
          <p:txBody>
            <a:bodyPr wrap="square" rtlCol="0">
              <a:noAutofit/>
            </a:bodyPr>
            <a:lstStyle/>
            <a:p>
              <a:r>
                <a:rPr lang="en-US" sz="1600" b="0" i="1" dirty="0">
                  <a:solidFill>
                    <a:srgbClr val="1B6C6D"/>
                  </a:solidFill>
                </a:rPr>
                <a:t>Vision, planning, governance, stakeholder collaboration</a:t>
              </a:r>
            </a:p>
          </p:txBody>
        </p:sp>
      </p:grpSp>
      <p:grpSp>
        <p:nvGrpSpPr>
          <p:cNvPr id="4" name="Group 28"/>
          <p:cNvGrpSpPr/>
          <p:nvPr/>
        </p:nvGrpSpPr>
        <p:grpSpPr>
          <a:xfrm>
            <a:off x="533400" y="2286000"/>
            <a:ext cx="4038600" cy="1219200"/>
            <a:chOff x="533400" y="2286000"/>
            <a:chExt cx="4038600" cy="1219200"/>
          </a:xfrm>
        </p:grpSpPr>
        <p:sp>
          <p:nvSpPr>
            <p:cNvPr id="36867" name="Rectangle 5"/>
            <p:cNvSpPr>
              <a:spLocks noChangeArrowheads="1"/>
            </p:cNvSpPr>
            <p:nvPr/>
          </p:nvSpPr>
          <p:spPr bwMode="auto">
            <a:xfrm>
              <a:off x="990600" y="22860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Organization and Structure</a:t>
              </a:r>
            </a:p>
          </p:txBody>
        </p:sp>
        <p:sp>
          <p:nvSpPr>
            <p:cNvPr id="13" name="Rectangle 12"/>
            <p:cNvSpPr/>
            <p:nvPr/>
          </p:nvSpPr>
          <p:spPr bwMode="auto">
            <a:xfrm>
              <a:off x="533400" y="22860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OS</a:t>
              </a:r>
            </a:p>
          </p:txBody>
        </p:sp>
        <p:sp>
          <p:nvSpPr>
            <p:cNvPr id="21" name="TextBox 20"/>
            <p:cNvSpPr txBox="1"/>
            <p:nvPr/>
          </p:nvSpPr>
          <p:spPr>
            <a:xfrm>
              <a:off x="1143000" y="2590800"/>
              <a:ext cx="3352800" cy="685800"/>
            </a:xfrm>
            <a:prstGeom prst="rect">
              <a:avLst/>
            </a:prstGeom>
            <a:noFill/>
          </p:spPr>
          <p:txBody>
            <a:bodyPr wrap="square" rtlCol="0">
              <a:noAutofit/>
            </a:bodyPr>
            <a:lstStyle/>
            <a:p>
              <a:r>
                <a:rPr lang="en-US" sz="1600" b="0" i="1" dirty="0">
                  <a:solidFill>
                    <a:srgbClr val="1B6C6D"/>
                  </a:solidFill>
                </a:rPr>
                <a:t>Culture, structure, training, communications, knowledge mgmt</a:t>
              </a:r>
            </a:p>
          </p:txBody>
        </p:sp>
      </p:grpSp>
      <p:grpSp>
        <p:nvGrpSpPr>
          <p:cNvPr id="5" name="Group 29"/>
          <p:cNvGrpSpPr/>
          <p:nvPr/>
        </p:nvGrpSpPr>
        <p:grpSpPr>
          <a:xfrm>
            <a:off x="533400" y="3581400"/>
            <a:ext cx="4038600" cy="1219200"/>
            <a:chOff x="533400" y="3581400"/>
            <a:chExt cx="4038600" cy="1219200"/>
          </a:xfrm>
        </p:grpSpPr>
        <p:sp>
          <p:nvSpPr>
            <p:cNvPr id="36868" name="Rectangle 6"/>
            <p:cNvSpPr>
              <a:spLocks noChangeArrowheads="1"/>
            </p:cNvSpPr>
            <p:nvPr/>
          </p:nvSpPr>
          <p:spPr bwMode="auto">
            <a:xfrm>
              <a:off x="990600" y="35814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Grid Operations</a:t>
              </a:r>
            </a:p>
          </p:txBody>
        </p:sp>
        <p:sp>
          <p:nvSpPr>
            <p:cNvPr id="14" name="Rectangle 13"/>
            <p:cNvSpPr/>
            <p:nvPr/>
          </p:nvSpPr>
          <p:spPr bwMode="auto">
            <a:xfrm>
              <a:off x="533400" y="35814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GO</a:t>
              </a:r>
            </a:p>
          </p:txBody>
        </p:sp>
        <p:sp>
          <p:nvSpPr>
            <p:cNvPr id="22" name="TextBox 21"/>
            <p:cNvSpPr txBox="1"/>
            <p:nvPr/>
          </p:nvSpPr>
          <p:spPr>
            <a:xfrm>
              <a:off x="1143000" y="3886200"/>
              <a:ext cx="3352800" cy="685800"/>
            </a:xfrm>
            <a:prstGeom prst="rect">
              <a:avLst/>
            </a:prstGeom>
            <a:noFill/>
          </p:spPr>
          <p:txBody>
            <a:bodyPr wrap="square" rtlCol="0">
              <a:noAutofit/>
            </a:bodyPr>
            <a:lstStyle/>
            <a:p>
              <a:r>
                <a:rPr lang="en-US" sz="1600" b="0" i="1" dirty="0">
                  <a:solidFill>
                    <a:srgbClr val="1B6C6D"/>
                  </a:solidFill>
                </a:rPr>
                <a:t>Reliability, efficiency, security, safety, </a:t>
              </a:r>
              <a:r>
                <a:rPr lang="en-US" sz="1600" b="0" i="1" dirty="0" err="1">
                  <a:solidFill>
                    <a:srgbClr val="1B6C6D"/>
                  </a:solidFill>
                </a:rPr>
                <a:t>observability</a:t>
              </a:r>
              <a:r>
                <a:rPr lang="en-US" sz="1600" b="0" i="1" dirty="0">
                  <a:solidFill>
                    <a:srgbClr val="1B6C6D"/>
                  </a:solidFill>
                </a:rPr>
                <a:t>, control</a:t>
              </a:r>
            </a:p>
          </p:txBody>
        </p:sp>
      </p:grpSp>
      <p:grpSp>
        <p:nvGrpSpPr>
          <p:cNvPr id="6" name="Group 30"/>
          <p:cNvGrpSpPr/>
          <p:nvPr/>
        </p:nvGrpSpPr>
        <p:grpSpPr>
          <a:xfrm>
            <a:off x="533400" y="4876800"/>
            <a:ext cx="4038600" cy="1219200"/>
            <a:chOff x="533400" y="4876800"/>
            <a:chExt cx="4038600" cy="1219200"/>
          </a:xfrm>
        </p:grpSpPr>
        <p:sp>
          <p:nvSpPr>
            <p:cNvPr id="36869" name="Rectangle 7"/>
            <p:cNvSpPr>
              <a:spLocks noChangeArrowheads="1"/>
            </p:cNvSpPr>
            <p:nvPr/>
          </p:nvSpPr>
          <p:spPr bwMode="auto">
            <a:xfrm>
              <a:off x="990600" y="48768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Work &amp; Asset Management</a:t>
              </a:r>
            </a:p>
          </p:txBody>
        </p:sp>
        <p:sp>
          <p:nvSpPr>
            <p:cNvPr id="15" name="Rectangle 14"/>
            <p:cNvSpPr/>
            <p:nvPr/>
          </p:nvSpPr>
          <p:spPr bwMode="auto">
            <a:xfrm>
              <a:off x="533400" y="48768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WAM</a:t>
              </a:r>
            </a:p>
          </p:txBody>
        </p:sp>
        <p:sp>
          <p:nvSpPr>
            <p:cNvPr id="23" name="TextBox 22"/>
            <p:cNvSpPr txBox="1"/>
            <p:nvPr/>
          </p:nvSpPr>
          <p:spPr>
            <a:xfrm>
              <a:off x="1143000" y="5181600"/>
              <a:ext cx="3352800" cy="685800"/>
            </a:xfrm>
            <a:prstGeom prst="rect">
              <a:avLst/>
            </a:prstGeom>
            <a:noFill/>
          </p:spPr>
          <p:txBody>
            <a:bodyPr wrap="square" rtlCol="0">
              <a:noAutofit/>
            </a:bodyPr>
            <a:lstStyle/>
            <a:p>
              <a:r>
                <a:rPr lang="en-US" sz="1600" b="0" i="1" dirty="0">
                  <a:solidFill>
                    <a:srgbClr val="1B6C6D"/>
                  </a:solidFill>
                </a:rPr>
                <a:t>Asset monitoring, tracking &amp; maintenance, mobile workforce</a:t>
              </a:r>
            </a:p>
          </p:txBody>
        </p:sp>
      </p:grpSp>
      <p:grpSp>
        <p:nvGrpSpPr>
          <p:cNvPr id="7" name="Group 31"/>
          <p:cNvGrpSpPr/>
          <p:nvPr/>
        </p:nvGrpSpPr>
        <p:grpSpPr>
          <a:xfrm>
            <a:off x="4648200" y="990600"/>
            <a:ext cx="4038600" cy="1219200"/>
            <a:chOff x="4648200" y="990600"/>
            <a:chExt cx="4038600" cy="1219200"/>
          </a:xfrm>
        </p:grpSpPr>
        <p:sp>
          <p:nvSpPr>
            <p:cNvPr id="36870" name="Rectangle 8"/>
            <p:cNvSpPr>
              <a:spLocks noChangeArrowheads="1"/>
            </p:cNvSpPr>
            <p:nvPr/>
          </p:nvSpPr>
          <p:spPr bwMode="auto">
            <a:xfrm>
              <a:off x="5105400" y="9906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Technology</a:t>
              </a:r>
            </a:p>
          </p:txBody>
        </p:sp>
        <p:sp>
          <p:nvSpPr>
            <p:cNvPr id="16" name="Rectangle 15"/>
            <p:cNvSpPr/>
            <p:nvPr/>
          </p:nvSpPr>
          <p:spPr bwMode="auto">
            <a:xfrm>
              <a:off x="4648200" y="9906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TECH</a:t>
              </a:r>
            </a:p>
          </p:txBody>
        </p:sp>
        <p:sp>
          <p:nvSpPr>
            <p:cNvPr id="24" name="TextBox 23"/>
            <p:cNvSpPr txBox="1"/>
            <p:nvPr/>
          </p:nvSpPr>
          <p:spPr>
            <a:xfrm>
              <a:off x="5257800" y="1295400"/>
              <a:ext cx="3352800" cy="685800"/>
            </a:xfrm>
            <a:prstGeom prst="rect">
              <a:avLst/>
            </a:prstGeom>
            <a:noFill/>
          </p:spPr>
          <p:txBody>
            <a:bodyPr wrap="square" rtlCol="0">
              <a:noAutofit/>
            </a:bodyPr>
            <a:lstStyle/>
            <a:p>
              <a:r>
                <a:rPr lang="en-US" sz="1600" b="0" i="1" dirty="0">
                  <a:solidFill>
                    <a:srgbClr val="1B6C6D"/>
                  </a:solidFill>
                </a:rPr>
                <a:t>IT architecture, standards, infrastructure, integration, tools</a:t>
              </a:r>
            </a:p>
          </p:txBody>
        </p:sp>
      </p:grpSp>
      <p:grpSp>
        <p:nvGrpSpPr>
          <p:cNvPr id="8" name="Group 32"/>
          <p:cNvGrpSpPr/>
          <p:nvPr/>
        </p:nvGrpSpPr>
        <p:grpSpPr>
          <a:xfrm>
            <a:off x="4648200" y="2286000"/>
            <a:ext cx="4038600" cy="1219200"/>
            <a:chOff x="4648200" y="2286000"/>
            <a:chExt cx="4038600" cy="1219200"/>
          </a:xfrm>
        </p:grpSpPr>
        <p:sp>
          <p:nvSpPr>
            <p:cNvPr id="36871" name="Rectangle 9"/>
            <p:cNvSpPr>
              <a:spLocks noChangeArrowheads="1"/>
            </p:cNvSpPr>
            <p:nvPr/>
          </p:nvSpPr>
          <p:spPr bwMode="auto">
            <a:xfrm>
              <a:off x="5105400" y="22860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Customer</a:t>
              </a:r>
            </a:p>
          </p:txBody>
        </p:sp>
        <p:sp>
          <p:nvSpPr>
            <p:cNvPr id="17" name="Rectangle 16"/>
            <p:cNvSpPr/>
            <p:nvPr/>
          </p:nvSpPr>
          <p:spPr bwMode="auto">
            <a:xfrm>
              <a:off x="4648200" y="22860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CUST</a:t>
              </a:r>
            </a:p>
          </p:txBody>
        </p:sp>
        <p:sp>
          <p:nvSpPr>
            <p:cNvPr id="25" name="TextBox 24"/>
            <p:cNvSpPr txBox="1"/>
            <p:nvPr/>
          </p:nvSpPr>
          <p:spPr>
            <a:xfrm>
              <a:off x="5257800" y="2590800"/>
              <a:ext cx="3352800" cy="685800"/>
            </a:xfrm>
            <a:prstGeom prst="rect">
              <a:avLst/>
            </a:prstGeom>
            <a:noFill/>
          </p:spPr>
          <p:txBody>
            <a:bodyPr wrap="square" rtlCol="0">
              <a:noAutofit/>
            </a:bodyPr>
            <a:lstStyle/>
            <a:p>
              <a:r>
                <a:rPr lang="en-US" sz="1600" b="0" i="1" dirty="0">
                  <a:solidFill>
                    <a:srgbClr val="1B6C6D"/>
                  </a:solidFill>
                </a:rPr>
                <a:t>Pricing, customer participation &amp; experience, advanced services</a:t>
              </a:r>
            </a:p>
          </p:txBody>
        </p:sp>
      </p:grpSp>
      <p:grpSp>
        <p:nvGrpSpPr>
          <p:cNvPr id="9" name="Group 33"/>
          <p:cNvGrpSpPr/>
          <p:nvPr/>
        </p:nvGrpSpPr>
        <p:grpSpPr>
          <a:xfrm>
            <a:off x="4648200" y="3581400"/>
            <a:ext cx="4038600" cy="1219200"/>
            <a:chOff x="4648200" y="3581400"/>
            <a:chExt cx="4038600" cy="1219200"/>
          </a:xfrm>
        </p:grpSpPr>
        <p:sp>
          <p:nvSpPr>
            <p:cNvPr id="36872" name="Rectangle 10"/>
            <p:cNvSpPr>
              <a:spLocks noChangeArrowheads="1"/>
            </p:cNvSpPr>
            <p:nvPr/>
          </p:nvSpPr>
          <p:spPr bwMode="auto">
            <a:xfrm>
              <a:off x="5105400" y="35814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Value Chain Integration</a:t>
              </a:r>
            </a:p>
          </p:txBody>
        </p:sp>
        <p:sp>
          <p:nvSpPr>
            <p:cNvPr id="18" name="Rectangle 17"/>
            <p:cNvSpPr/>
            <p:nvPr/>
          </p:nvSpPr>
          <p:spPr bwMode="auto">
            <a:xfrm>
              <a:off x="4648200" y="35814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VCI</a:t>
              </a:r>
            </a:p>
          </p:txBody>
        </p:sp>
        <p:sp>
          <p:nvSpPr>
            <p:cNvPr id="26" name="TextBox 25"/>
            <p:cNvSpPr txBox="1"/>
            <p:nvPr/>
          </p:nvSpPr>
          <p:spPr>
            <a:xfrm>
              <a:off x="5257800" y="3886200"/>
              <a:ext cx="3352800" cy="685800"/>
            </a:xfrm>
            <a:prstGeom prst="rect">
              <a:avLst/>
            </a:prstGeom>
            <a:noFill/>
          </p:spPr>
          <p:txBody>
            <a:bodyPr wrap="square" rtlCol="0">
              <a:noAutofit/>
            </a:bodyPr>
            <a:lstStyle/>
            <a:p>
              <a:r>
                <a:rPr lang="en-US" sz="1600" b="0" i="1" dirty="0">
                  <a:solidFill>
                    <a:srgbClr val="1B6C6D"/>
                  </a:solidFill>
                </a:rPr>
                <a:t>Demand &amp; supply management, leveraging market opportunities </a:t>
              </a:r>
            </a:p>
          </p:txBody>
        </p:sp>
      </p:grpSp>
      <p:grpSp>
        <p:nvGrpSpPr>
          <p:cNvPr id="10" name="Group 34"/>
          <p:cNvGrpSpPr/>
          <p:nvPr/>
        </p:nvGrpSpPr>
        <p:grpSpPr>
          <a:xfrm>
            <a:off x="4648200" y="4876800"/>
            <a:ext cx="4038600" cy="1219200"/>
            <a:chOff x="4648200" y="4876800"/>
            <a:chExt cx="4038600" cy="1219200"/>
          </a:xfrm>
        </p:grpSpPr>
        <p:sp>
          <p:nvSpPr>
            <p:cNvPr id="36873" name="Rectangle 11"/>
            <p:cNvSpPr>
              <a:spLocks noChangeArrowheads="1"/>
            </p:cNvSpPr>
            <p:nvPr/>
          </p:nvSpPr>
          <p:spPr bwMode="auto">
            <a:xfrm>
              <a:off x="5105400" y="4876800"/>
              <a:ext cx="3581400" cy="1219200"/>
            </a:xfrm>
            <a:prstGeom prst="rect">
              <a:avLst/>
            </a:prstGeom>
            <a:solidFill>
              <a:schemeClr val="bg1"/>
            </a:solidFill>
            <a:ln w="38100">
              <a:noFill/>
              <a:round/>
              <a:headEnd/>
              <a:tailEnd/>
            </a:ln>
          </p:spPr>
          <p:txBody>
            <a:bodyPr rIns="0" anchor="t">
              <a:prstTxWarp prst="textNoShape">
                <a:avLst/>
              </a:prstTxWarp>
            </a:bodyPr>
            <a:lstStyle/>
            <a:p>
              <a:pPr>
                <a:spcBef>
                  <a:spcPct val="50000"/>
                </a:spcBef>
              </a:pPr>
              <a:r>
                <a:rPr lang="en-US" dirty="0">
                  <a:solidFill>
                    <a:srgbClr val="00534C"/>
                  </a:solidFill>
                  <a:latin typeface="+mj-lt"/>
                  <a:cs typeface="Arial Narrow"/>
                </a:rPr>
                <a:t>Societal &amp; Environmental</a:t>
              </a:r>
            </a:p>
          </p:txBody>
        </p:sp>
        <p:sp>
          <p:nvSpPr>
            <p:cNvPr id="19" name="Rectangle 18"/>
            <p:cNvSpPr/>
            <p:nvPr/>
          </p:nvSpPr>
          <p:spPr bwMode="auto">
            <a:xfrm>
              <a:off x="4648200" y="4876800"/>
              <a:ext cx="457200" cy="1219200"/>
            </a:xfrm>
            <a:prstGeom prst="rect">
              <a:avLst/>
            </a:prstGeom>
            <a:solidFill>
              <a:srgbClr val="006225"/>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r>
                <a:rPr lang="en-US" sz="2800" dirty="0">
                  <a:solidFill>
                    <a:schemeClr val="accent2"/>
                  </a:solidFill>
                  <a:latin typeface="Arial"/>
                  <a:ea typeface="ＭＳ Ｐゴシック" pitchFamily="1" charset="-128"/>
                  <a:cs typeface="Arial"/>
                </a:rPr>
                <a:t>SE</a:t>
              </a:r>
            </a:p>
          </p:txBody>
        </p:sp>
        <p:sp>
          <p:nvSpPr>
            <p:cNvPr id="27" name="TextBox 26"/>
            <p:cNvSpPr txBox="1"/>
            <p:nvPr/>
          </p:nvSpPr>
          <p:spPr>
            <a:xfrm>
              <a:off x="5257800" y="5181600"/>
              <a:ext cx="3352800" cy="685800"/>
            </a:xfrm>
            <a:prstGeom prst="rect">
              <a:avLst/>
            </a:prstGeom>
            <a:noFill/>
          </p:spPr>
          <p:txBody>
            <a:bodyPr wrap="square" rtlCol="0">
              <a:noAutofit/>
            </a:bodyPr>
            <a:lstStyle/>
            <a:p>
              <a:r>
                <a:rPr lang="en-US" sz="1600" b="0" i="1" dirty="0">
                  <a:solidFill>
                    <a:srgbClr val="1B6C6D"/>
                  </a:solidFill>
                </a:rPr>
                <a:t>Responsibility, sustainability, critical infrastructure, efficiency </a:t>
              </a:r>
            </a:p>
          </p:txBody>
        </p:sp>
      </p:grpSp>
      <p:cxnSp>
        <p:nvCxnSpPr>
          <p:cNvPr id="36" name="Straight Connector 35"/>
          <p:cNvCxnSpPr/>
          <p:nvPr/>
        </p:nvCxnSpPr>
        <p:spPr bwMode="auto">
          <a:xfrm>
            <a:off x="489425" y="999527"/>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39" name="Straight Connector 38"/>
          <p:cNvCxnSpPr/>
          <p:nvPr/>
        </p:nvCxnSpPr>
        <p:spPr bwMode="auto">
          <a:xfrm>
            <a:off x="493612" y="2289903"/>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0" name="Straight Connector 39"/>
          <p:cNvCxnSpPr/>
          <p:nvPr/>
        </p:nvCxnSpPr>
        <p:spPr bwMode="auto">
          <a:xfrm>
            <a:off x="497799" y="3580279"/>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1" name="Straight Connector 40"/>
          <p:cNvCxnSpPr/>
          <p:nvPr/>
        </p:nvCxnSpPr>
        <p:spPr bwMode="auto">
          <a:xfrm>
            <a:off x="501986" y="4870655"/>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sp>
        <p:nvSpPr>
          <p:cNvPr id="42" name="Rectangle 41"/>
          <p:cNvSpPr/>
          <p:nvPr/>
        </p:nvSpPr>
        <p:spPr bwMode="auto">
          <a:xfrm>
            <a:off x="1219200" y="19812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
        <p:nvSpPr>
          <p:cNvPr id="43" name="Rectangle 42"/>
          <p:cNvSpPr/>
          <p:nvPr/>
        </p:nvSpPr>
        <p:spPr bwMode="auto">
          <a:xfrm>
            <a:off x="1219200" y="32766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
        <p:nvSpPr>
          <p:cNvPr id="44" name="Rectangle 43"/>
          <p:cNvSpPr/>
          <p:nvPr/>
        </p:nvSpPr>
        <p:spPr bwMode="auto">
          <a:xfrm>
            <a:off x="1219200" y="45720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
        <p:nvSpPr>
          <p:cNvPr id="45" name="Rectangle 44"/>
          <p:cNvSpPr/>
          <p:nvPr/>
        </p:nvSpPr>
        <p:spPr bwMode="auto">
          <a:xfrm>
            <a:off x="1219200" y="58674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
        <p:nvSpPr>
          <p:cNvPr id="46" name="Rectangle 45"/>
          <p:cNvSpPr/>
          <p:nvPr/>
        </p:nvSpPr>
        <p:spPr bwMode="auto">
          <a:xfrm>
            <a:off x="5410200" y="19812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
        <p:nvSpPr>
          <p:cNvPr id="47" name="Rectangle 46"/>
          <p:cNvSpPr/>
          <p:nvPr/>
        </p:nvSpPr>
        <p:spPr bwMode="auto">
          <a:xfrm>
            <a:off x="5410200" y="32766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
        <p:nvSpPr>
          <p:cNvPr id="48" name="Rectangle 47"/>
          <p:cNvSpPr/>
          <p:nvPr/>
        </p:nvSpPr>
        <p:spPr bwMode="auto">
          <a:xfrm>
            <a:off x="5410200" y="45720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
        <p:nvSpPr>
          <p:cNvPr id="49" name="Rectangle 48"/>
          <p:cNvSpPr/>
          <p:nvPr/>
        </p:nvSpPr>
        <p:spPr bwMode="auto">
          <a:xfrm>
            <a:off x="5410200" y="5867400"/>
            <a:ext cx="3276600" cy="228600"/>
          </a:xfrm>
          <a:prstGeom prst="rect">
            <a:avLst/>
          </a:prstGeom>
          <a:solidFill>
            <a:schemeClr val="bg1"/>
          </a:solidFill>
          <a:ln w="38100" cap="flat"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a:ln>
                  <a:noFill/>
                </a:ln>
                <a:solidFill>
                  <a:schemeClr val="tx1"/>
                </a:solidFill>
                <a:effectLst/>
                <a:latin typeface="+mj-lt"/>
                <a:ea typeface="ＭＳ Ｐゴシック" pitchFamily="1" charset="-128"/>
                <a:cs typeface="Arial Narrow"/>
              </a:rPr>
              <a:t>Tie-breaker: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422275"/>
            <a:ext cx="8153400" cy="394980"/>
          </a:xfrm>
        </p:spPr>
        <p:txBody>
          <a:bodyPr/>
          <a:lstStyle/>
          <a:p>
            <a:r>
              <a:rPr lang="en-US" dirty="0"/>
              <a:t>Guidelines for participation</a:t>
            </a:r>
          </a:p>
        </p:txBody>
      </p:sp>
      <p:sp>
        <p:nvSpPr>
          <p:cNvPr id="52227" name="Rectangle 3"/>
          <p:cNvSpPr>
            <a:spLocks noGrp="1" noChangeArrowheads="1"/>
          </p:cNvSpPr>
          <p:nvPr>
            <p:ph idx="1"/>
          </p:nvPr>
        </p:nvSpPr>
        <p:spPr>
          <a:xfrm>
            <a:off x="533400" y="1219200"/>
            <a:ext cx="8153400" cy="4800600"/>
          </a:xfrm>
        </p:spPr>
        <p:txBody>
          <a:bodyPr/>
          <a:lstStyle/>
          <a:p>
            <a:pPr marL="457200" indent="-457200">
              <a:spcAft>
                <a:spcPts val="900"/>
              </a:spcAft>
              <a:buSzPct val="100000"/>
              <a:buFont typeface="+mj-lt"/>
              <a:buAutoNum type="arabicPeriod"/>
            </a:pPr>
            <a:r>
              <a:rPr lang="en-US" dirty="0"/>
              <a:t>The group should strive to listen to all participants to understand all views and ideas and to offer support when other participants need help or further clarification.</a:t>
            </a:r>
          </a:p>
          <a:p>
            <a:pPr marL="457200" indent="-457200">
              <a:spcAft>
                <a:spcPts val="900"/>
              </a:spcAft>
              <a:buSzPct val="100000"/>
              <a:buFont typeface="+mj-lt"/>
              <a:buAutoNum type="arabicPeriod"/>
            </a:pPr>
            <a:r>
              <a:rPr lang="en-US" dirty="0"/>
              <a:t>All participants should be fully engaged throughout all process activities to ensure that their views and ideas are known and understood. </a:t>
            </a:r>
          </a:p>
          <a:p>
            <a:pPr marL="457200" indent="-457200">
              <a:spcAft>
                <a:spcPts val="900"/>
              </a:spcAft>
              <a:buSzPct val="100000"/>
              <a:buFont typeface="+mj-lt"/>
              <a:buAutoNum type="arabicPeriod"/>
            </a:pPr>
            <a:r>
              <a:rPr lang="en-US" dirty="0"/>
              <a:t>If you feel a question or answer could be improved, please comment.  Suggestions will be considered for future model improvements.   </a:t>
            </a:r>
          </a:p>
          <a:p>
            <a:pPr marL="457200" indent="-457200">
              <a:spcAft>
                <a:spcPts val="900"/>
              </a:spcAft>
              <a:buSzPct val="100000"/>
              <a:buFont typeface="+mj-lt"/>
              <a:buAutoNum type="arabicPeriod"/>
            </a:pPr>
            <a:r>
              <a:rPr lang="en-US" dirty="0"/>
              <a:t>Group members should discuss questions so that answers can be selected that best reflect the consensus view. </a:t>
            </a:r>
          </a:p>
          <a:p>
            <a:pPr marL="457200" indent="-457200">
              <a:spcAft>
                <a:spcPts val="900"/>
              </a:spcAft>
              <a:buSzPct val="100000"/>
              <a:buFont typeface="+mj-lt"/>
              <a:buAutoNum type="arabicPeriod"/>
            </a:pPr>
            <a:r>
              <a:rPr lang="en-US" dirty="0"/>
              <a:t>All participants should focus on maintaining an effective and productive environment during the survey process.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AU"/>
              <a:t>Agenda</a:t>
            </a:r>
            <a:endParaRPr lang="en-AU" dirty="0"/>
          </a:p>
        </p:txBody>
      </p:sp>
      <p:sp>
        <p:nvSpPr>
          <p:cNvPr id="18437" name="Rectangle 4"/>
          <p:cNvSpPr>
            <a:spLocks noGrp="1" noChangeArrowheads="1"/>
          </p:cNvSpPr>
          <p:nvPr>
            <p:ph idx="1"/>
          </p:nvPr>
        </p:nvSpPr>
        <p:spPr/>
        <p:txBody>
          <a:bodyPr/>
          <a:lstStyle/>
          <a:p>
            <a:r>
              <a:rPr lang="en-US" dirty="0"/>
              <a:t>Opening remarks</a:t>
            </a:r>
          </a:p>
          <a:p>
            <a:r>
              <a:rPr lang="en-US" dirty="0"/>
              <a:t>Smart Grid Maturity Model overview</a:t>
            </a:r>
          </a:p>
          <a:p>
            <a:r>
              <a:rPr lang="en-US" dirty="0"/>
              <a:t>Compass Survey guidelines and preparations</a:t>
            </a:r>
          </a:p>
          <a:p>
            <a:r>
              <a:rPr lang="en-US" b="1" dirty="0"/>
              <a:t>Compass Survey completion</a:t>
            </a:r>
          </a:p>
          <a:p>
            <a:r>
              <a:rPr lang="en-US" dirty="0"/>
              <a:t>Wrap up and next steps</a:t>
            </a:r>
          </a:p>
          <a:p>
            <a:endParaRPr lang="en-US" dirty="0"/>
          </a:p>
          <a:p>
            <a:r>
              <a:rPr lang="en-US" i="1" dirty="0"/>
              <a:t>Breaks will be held at appropriate intervals</a:t>
            </a:r>
            <a:br>
              <a:rPr lang="en-US" i="1" dirty="0"/>
            </a:br>
            <a:r>
              <a:rPr lang="en-US" i="1" dirty="0"/>
              <a:t>Lunch will be provided</a:t>
            </a:r>
          </a:p>
        </p:txBody>
      </p:sp>
      <p:sp>
        <p:nvSpPr>
          <p:cNvPr id="4" name="AutoShape 4"/>
          <p:cNvSpPr>
            <a:spLocks noChangeArrowheads="1"/>
          </p:cNvSpPr>
          <p:nvPr/>
        </p:nvSpPr>
        <p:spPr bwMode="auto">
          <a:xfrm rot="5400000">
            <a:off x="-50800" y="2870200"/>
            <a:ext cx="412750" cy="311150"/>
          </a:xfrm>
          <a:prstGeom prst="triangle">
            <a:avLst>
              <a:gd name="adj" fmla="val 50000"/>
            </a:avLst>
          </a:prstGeom>
          <a:solidFill>
            <a:srgbClr val="008000"/>
          </a:solidFill>
          <a:ln w="38100">
            <a:noFill/>
            <a:miter lim="800000"/>
            <a:headEnd/>
            <a:tailEnd/>
          </a:ln>
          <a:effectLst/>
        </p:spPr>
        <p:txBody>
          <a:bodyPr wrap="none" lIns="92309" tIns="46154" rIns="92309" bIns="46154" anchor="ctr"/>
          <a:lstStyle/>
          <a:p>
            <a:endParaRPr lang="en-US"/>
          </a:p>
        </p:txBody>
      </p:sp>
      <p:sp>
        <p:nvSpPr>
          <p:cNvPr id="5" name="Rectangle 4"/>
          <p:cNvSpPr/>
          <p:nvPr/>
        </p:nvSpPr>
        <p:spPr bwMode="auto">
          <a:xfrm>
            <a:off x="5029200" y="0"/>
            <a:ext cx="4114800" cy="1600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ts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- 5 min.</a:t>
            </a:r>
          </a:p>
          <a:p>
            <a:pPr indent="-227013" algn="l">
              <a:spcBef>
                <a:spcPts val="0"/>
              </a:spcBef>
              <a:spcAft>
                <a:spcPts val="0"/>
              </a:spcAft>
              <a:buFont typeface="Arial"/>
              <a:buChar char="•"/>
            </a:pPr>
            <a:r>
              <a:rPr lang="en-US" sz="1200" dirty="0"/>
              <a:t>SGMM overview - 35 min.</a:t>
            </a:r>
          </a:p>
          <a:p>
            <a:pPr indent="-227013" algn="l">
              <a:spcBef>
                <a:spcPts val="0"/>
              </a:spcBef>
              <a:spcAft>
                <a:spcPts val="0"/>
              </a:spcAft>
              <a:buFont typeface="Arial"/>
              <a:buChar char="•"/>
            </a:pPr>
            <a:r>
              <a:rPr lang="en-US" sz="1200" dirty="0"/>
              <a:t>Guidelines - 10 min.</a:t>
            </a:r>
          </a:p>
          <a:p>
            <a:pPr indent="-227013" algn="l">
              <a:spcBef>
                <a:spcPts val="0"/>
              </a:spcBef>
              <a:spcAft>
                <a:spcPts val="0"/>
              </a:spcAft>
              <a:buFont typeface="Arial"/>
              <a:buChar char="•"/>
            </a:pPr>
            <a:r>
              <a:rPr lang="en-US" sz="1200" dirty="0"/>
              <a:t>SGMM Compass Survey completion - 240 min.</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ts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Opening remarks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bwMode="auto">
          <a:xfrm>
            <a:off x="5638800" y="0"/>
            <a:ext cx="3505200" cy="6096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ts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Replace this slide with opening remarks</a:t>
            </a:r>
            <a:r>
              <a:rPr lang="en-US" sz="1200" dirty="0"/>
              <a:t> from the Sponsor or delete.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chor="ctr"/>
          <a:lstStyle/>
          <a:p>
            <a:r>
              <a:rPr lang="en-US" sz="7200" dirty="0"/>
              <a:t>Begin Compass Survey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AU"/>
              <a:t>Agenda</a:t>
            </a:r>
            <a:endParaRPr lang="en-AU" dirty="0"/>
          </a:p>
        </p:txBody>
      </p:sp>
      <p:sp>
        <p:nvSpPr>
          <p:cNvPr id="18437" name="Rectangle 4"/>
          <p:cNvSpPr>
            <a:spLocks noGrp="1" noChangeArrowheads="1"/>
          </p:cNvSpPr>
          <p:nvPr>
            <p:ph idx="1"/>
          </p:nvPr>
        </p:nvSpPr>
        <p:spPr/>
        <p:txBody>
          <a:bodyPr/>
          <a:lstStyle/>
          <a:p>
            <a:r>
              <a:rPr lang="en-US" dirty="0"/>
              <a:t>Opening remarks</a:t>
            </a:r>
          </a:p>
          <a:p>
            <a:r>
              <a:rPr lang="en-US" dirty="0"/>
              <a:t>Smart Grid Maturity Model overview</a:t>
            </a:r>
          </a:p>
          <a:p>
            <a:r>
              <a:rPr lang="en-US" dirty="0"/>
              <a:t>Compass Survey guidelines and preparations</a:t>
            </a:r>
          </a:p>
          <a:p>
            <a:r>
              <a:rPr lang="en-US" dirty="0"/>
              <a:t>Compass Survey completion</a:t>
            </a:r>
          </a:p>
          <a:p>
            <a:r>
              <a:rPr lang="en-US" b="1" dirty="0"/>
              <a:t>Wrap up and next steps</a:t>
            </a:r>
          </a:p>
          <a:p>
            <a:endParaRPr lang="en-US" dirty="0"/>
          </a:p>
          <a:p>
            <a:r>
              <a:rPr lang="en-US" i="1" dirty="0"/>
              <a:t>Breaks will be held at appropriate intervals</a:t>
            </a:r>
            <a:br>
              <a:rPr lang="en-US" i="1" dirty="0"/>
            </a:br>
            <a:r>
              <a:rPr lang="en-US" i="1" dirty="0"/>
              <a:t>Lunch will be provided</a:t>
            </a:r>
          </a:p>
        </p:txBody>
      </p:sp>
      <p:sp>
        <p:nvSpPr>
          <p:cNvPr id="4" name="AutoShape 4"/>
          <p:cNvSpPr>
            <a:spLocks noChangeArrowheads="1"/>
          </p:cNvSpPr>
          <p:nvPr/>
        </p:nvSpPr>
        <p:spPr bwMode="auto">
          <a:xfrm rot="5400000">
            <a:off x="-50800" y="3403600"/>
            <a:ext cx="412750" cy="311150"/>
          </a:xfrm>
          <a:prstGeom prst="triangle">
            <a:avLst>
              <a:gd name="adj" fmla="val 50000"/>
            </a:avLst>
          </a:prstGeom>
          <a:solidFill>
            <a:srgbClr val="008000"/>
          </a:solidFill>
          <a:ln w="38100">
            <a:noFill/>
            <a:miter lim="800000"/>
            <a:headEnd/>
            <a:tailEnd/>
          </a:ln>
          <a:effectLst/>
        </p:spPr>
        <p:txBody>
          <a:bodyPr wrap="none" lIns="92309" tIns="46154" rIns="92309" bIns="46154" anchor="ctr"/>
          <a:lstStyle/>
          <a:p>
            <a:endParaRPr lang="en-US"/>
          </a:p>
        </p:txBody>
      </p:sp>
      <p:sp>
        <p:nvSpPr>
          <p:cNvPr id="5" name="Rectangle 4"/>
          <p:cNvSpPr/>
          <p:nvPr/>
        </p:nvSpPr>
        <p:spPr bwMode="auto">
          <a:xfrm>
            <a:off x="5029200" y="0"/>
            <a:ext cx="4114800" cy="1524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ts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- 5 min.</a:t>
            </a:r>
          </a:p>
          <a:p>
            <a:pPr indent="-227013" algn="l">
              <a:spcBef>
                <a:spcPts val="0"/>
              </a:spcBef>
              <a:spcAft>
                <a:spcPts val="0"/>
              </a:spcAft>
              <a:buFont typeface="Arial"/>
              <a:buChar char="•"/>
            </a:pPr>
            <a:r>
              <a:rPr lang="en-US" sz="1200" dirty="0"/>
              <a:t>SGMM overview - 35 min.</a:t>
            </a:r>
          </a:p>
          <a:p>
            <a:pPr indent="-227013" algn="l">
              <a:spcBef>
                <a:spcPts val="0"/>
              </a:spcBef>
              <a:spcAft>
                <a:spcPts val="0"/>
              </a:spcAft>
              <a:buFont typeface="Arial"/>
              <a:buChar char="•"/>
            </a:pPr>
            <a:r>
              <a:rPr lang="en-US" sz="1200" dirty="0"/>
              <a:t>Guidelines - 10 min.</a:t>
            </a:r>
          </a:p>
          <a:p>
            <a:pPr indent="-227013" algn="l">
              <a:spcBef>
                <a:spcPts val="0"/>
              </a:spcBef>
              <a:spcAft>
                <a:spcPts val="0"/>
              </a:spcAft>
              <a:buFont typeface="Arial"/>
              <a:buChar char="•"/>
            </a:pPr>
            <a:r>
              <a:rPr lang="en-US" sz="1200" dirty="0"/>
              <a:t>SGMM Compass Survey completion - 240 min.</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ts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3400" y="422275"/>
            <a:ext cx="8153400" cy="394980"/>
          </a:xfrm>
        </p:spPr>
        <p:txBody>
          <a:bodyPr/>
          <a:lstStyle/>
          <a:p>
            <a:r>
              <a:rPr lang="en-US" dirty="0"/>
              <a:t>Navigation process</a:t>
            </a:r>
          </a:p>
        </p:txBody>
      </p:sp>
      <p:sp>
        <p:nvSpPr>
          <p:cNvPr id="35842" name="Content Placeholder 2"/>
          <p:cNvSpPr>
            <a:spLocks noGrp="1"/>
          </p:cNvSpPr>
          <p:nvPr>
            <p:ph idx="1"/>
          </p:nvPr>
        </p:nvSpPr>
        <p:spPr>
          <a:xfrm>
            <a:off x="533400" y="2743200"/>
            <a:ext cx="8382000" cy="3200400"/>
          </a:xfrm>
        </p:spPr>
        <p:txBody>
          <a:bodyPr/>
          <a:lstStyle/>
          <a:p>
            <a:pPr>
              <a:spcAft>
                <a:spcPts val="1200"/>
              </a:spcAft>
            </a:pPr>
            <a:r>
              <a:rPr lang="en-US" dirty="0"/>
              <a:t>A five-step process lead by a certified SGMM Navigator</a:t>
            </a:r>
          </a:p>
          <a:p>
            <a:pPr marL="285750" lvl="1" indent="-285750">
              <a:spcAft>
                <a:spcPts val="1740"/>
              </a:spcAft>
              <a:buFont typeface="+mj-lt"/>
              <a:buAutoNum type="arabicPeriod"/>
            </a:pPr>
            <a:r>
              <a:rPr lang="en-US" sz="1800" dirty="0"/>
              <a:t>Preparations are completed, first four Compass survey sections are completed</a:t>
            </a:r>
          </a:p>
          <a:p>
            <a:pPr marL="285750" lvl="1" indent="-285750">
              <a:spcAft>
                <a:spcPts val="1740"/>
              </a:spcAft>
              <a:buFont typeface="+mj-lt"/>
              <a:buAutoNum type="arabicPeriod"/>
            </a:pPr>
            <a:r>
              <a:rPr lang="en-US" sz="1800" dirty="0"/>
              <a:t>Survey Workshop: stakeholders from utility complete the Compass survey as a team, discussions occur to develop consensus on responses</a:t>
            </a:r>
          </a:p>
          <a:p>
            <a:pPr marL="285750" lvl="1" indent="-285750">
              <a:spcAft>
                <a:spcPts val="1740"/>
              </a:spcAft>
              <a:buFont typeface="+mj-lt"/>
              <a:buAutoNum type="arabicPeriod"/>
            </a:pPr>
            <a:r>
              <a:rPr lang="en-US" sz="1800" dirty="0"/>
              <a:t>Navigator analyzes results and prepares findings</a:t>
            </a:r>
          </a:p>
          <a:p>
            <a:pPr marL="285750" lvl="1" indent="-285750">
              <a:spcAft>
                <a:spcPts val="1740"/>
              </a:spcAft>
              <a:buFont typeface="+mj-lt"/>
              <a:buAutoNum type="arabicPeriod"/>
            </a:pPr>
            <a:r>
              <a:rPr lang="en-US" sz="1800" dirty="0"/>
              <a:t>Aspirations Workshop: Compass results and findings are presented and discussed; aspirations for planning horizon are agreed through consensus discussions</a:t>
            </a:r>
          </a:p>
          <a:p>
            <a:pPr marL="285750" lvl="1" indent="-285750">
              <a:spcAft>
                <a:spcPts val="1740"/>
              </a:spcAft>
              <a:buFont typeface="+mj-lt"/>
              <a:buAutoNum type="arabicPeriod"/>
            </a:pPr>
            <a:r>
              <a:rPr lang="en-US" sz="1800" dirty="0"/>
              <a:t>Actions are planned and documentation is completed to conclude the process</a:t>
            </a:r>
          </a:p>
          <a:p>
            <a:endParaRPr lang="en-US" sz="1800" dirty="0"/>
          </a:p>
          <a:p>
            <a:endParaRPr lang="en-US" sz="1800" dirty="0"/>
          </a:p>
        </p:txBody>
      </p:sp>
      <p:sp>
        <p:nvSpPr>
          <p:cNvPr id="13" name="AutoShape 7"/>
          <p:cNvSpPr>
            <a:spLocks noChangeAspect="1" noChangeArrowheads="1" noTextEdit="1"/>
          </p:cNvSpPr>
          <p:nvPr/>
        </p:nvSpPr>
        <p:spPr bwMode="auto">
          <a:xfrm>
            <a:off x="1371600" y="3886200"/>
            <a:ext cx="4485239" cy="837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118"/>
          <p:cNvSpPr txBox="1">
            <a:spLocks noChangeArrowheads="1"/>
          </p:cNvSpPr>
          <p:nvPr/>
        </p:nvSpPr>
        <p:spPr bwMode="auto">
          <a:xfrm>
            <a:off x="1066801" y="2252918"/>
            <a:ext cx="685799"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solidFill>
                  <a:srgbClr val="E17623"/>
                </a:solidFill>
                <a:effectLst>
                  <a:glow rad="63500">
                    <a:schemeClr val="bg1">
                      <a:alpha val="75000"/>
                    </a:schemeClr>
                  </a:glow>
                </a:effectLst>
                <a:latin typeface="Zapf Dingbats"/>
                <a:ea typeface="Zapf Dingbats"/>
                <a:cs typeface="Zapf Dingbats"/>
              </a:rPr>
              <a:t>✔</a:t>
            </a:r>
            <a:endParaRPr lang="en-US" sz="2400" dirty="0">
              <a:solidFill>
                <a:srgbClr val="E17623"/>
              </a:solidFill>
              <a:effectLst>
                <a:glow rad="63500">
                  <a:schemeClr val="bg1">
                    <a:alpha val="75000"/>
                  </a:schemeClr>
                </a:glow>
              </a:effectLst>
            </a:endParaRPr>
          </a:p>
        </p:txBody>
      </p:sp>
      <p:sp>
        <p:nvSpPr>
          <p:cNvPr id="12" name="TextBox 118"/>
          <p:cNvSpPr txBox="1">
            <a:spLocks noChangeArrowheads="1"/>
          </p:cNvSpPr>
          <p:nvPr/>
        </p:nvSpPr>
        <p:spPr bwMode="auto">
          <a:xfrm>
            <a:off x="4953000" y="2373868"/>
            <a:ext cx="928334" cy="369332"/>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dirty="0">
                <a:solidFill>
                  <a:srgbClr val="E17623"/>
                </a:solidFill>
                <a:effectLst>
                  <a:glow rad="63500">
                    <a:schemeClr val="bg1">
                      <a:alpha val="75000"/>
                    </a:schemeClr>
                  </a:glow>
                </a:effectLst>
              </a:rPr>
              <a:t>Mm/</a:t>
            </a:r>
            <a:r>
              <a:rPr lang="en-US" sz="1800" dirty="0" err="1">
                <a:solidFill>
                  <a:srgbClr val="E17623"/>
                </a:solidFill>
                <a:effectLst>
                  <a:glow rad="63500">
                    <a:schemeClr val="bg1">
                      <a:alpha val="75000"/>
                    </a:schemeClr>
                  </a:glow>
                </a:effectLst>
              </a:rPr>
              <a:t>dd</a:t>
            </a:r>
            <a:endParaRPr lang="en-US" sz="1800" dirty="0">
              <a:solidFill>
                <a:srgbClr val="E17623"/>
              </a:solidFill>
              <a:effectLst>
                <a:glow rad="63500">
                  <a:schemeClr val="bg1">
                    <a:alpha val="75000"/>
                  </a:schemeClr>
                </a:glow>
              </a:effectLst>
            </a:endParaRPr>
          </a:p>
        </p:txBody>
      </p:sp>
      <p:sp>
        <p:nvSpPr>
          <p:cNvPr id="17" name="TextBox 118"/>
          <p:cNvSpPr txBox="1">
            <a:spLocks noChangeArrowheads="1"/>
          </p:cNvSpPr>
          <p:nvPr/>
        </p:nvSpPr>
        <p:spPr bwMode="auto">
          <a:xfrm>
            <a:off x="2386390" y="2340786"/>
            <a:ext cx="877163" cy="369332"/>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dirty="0">
                <a:solidFill>
                  <a:srgbClr val="E17623"/>
                </a:solidFill>
                <a:effectLst>
                  <a:glow rad="63500">
                    <a:schemeClr val="bg1">
                      <a:alpha val="75000"/>
                    </a:schemeClr>
                  </a:glow>
                </a:effectLst>
              </a:rPr>
              <a:t>Today</a:t>
            </a:r>
          </a:p>
        </p:txBody>
      </p:sp>
      <p:sp>
        <p:nvSpPr>
          <p:cNvPr id="18" name="Rectangle 17"/>
          <p:cNvSpPr/>
          <p:nvPr/>
        </p:nvSpPr>
        <p:spPr bwMode="auto">
          <a:xfrm>
            <a:off x="6248400" y="0"/>
            <a:ext cx="2895600" cy="533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Insert date (mm/</a:t>
            </a:r>
            <a:r>
              <a:rPr kumimoji="0" lang="en-US" sz="1200" b="1" i="0" u="none" strike="noStrike" cap="none" normalizeH="0" baseline="0" dirty="0" err="1">
                <a:ln>
                  <a:noFill/>
                </a:ln>
                <a:solidFill>
                  <a:schemeClr val="tx1"/>
                </a:solidFill>
                <a:effectLst/>
                <a:latin typeface="Arial" charset="0"/>
                <a:ea typeface="ＭＳ Ｐゴシック" pitchFamily="1" charset="-128"/>
              </a:rPr>
              <a:t>dd</a:t>
            </a:r>
            <a:r>
              <a:rPr kumimoji="0" lang="en-US" sz="1200" b="1" i="0" u="none" strike="noStrike" cap="none" normalizeH="0" baseline="0" dirty="0">
                <a:ln>
                  <a:noFill/>
                </a:ln>
                <a:solidFill>
                  <a:schemeClr val="tx1"/>
                </a:solidFill>
                <a:effectLst/>
                <a:latin typeface="Arial" charset="0"/>
                <a:ea typeface="ＭＳ Ｐゴシック" pitchFamily="1" charset="-128"/>
              </a:rPr>
              <a:t>)</a:t>
            </a:r>
            <a:r>
              <a:rPr kumimoji="0" lang="en-US" sz="1200" b="1" i="0" u="none" strike="noStrike" cap="none" normalizeH="0" dirty="0">
                <a:ln>
                  <a:noFill/>
                </a:ln>
                <a:solidFill>
                  <a:schemeClr val="tx1"/>
                </a:solidFill>
                <a:effectLst/>
                <a:latin typeface="Arial" charset="0"/>
                <a:ea typeface="ＭＳ Ｐゴシック" pitchFamily="1" charset="-128"/>
              </a:rPr>
              <a:t> </a:t>
            </a: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19339"/>
            <a:ext cx="6296296" cy="1153090"/>
          </a:xfrm>
          <a:prstGeom prst="rect">
            <a:avLst/>
          </a:prstGeom>
          <a:noFill/>
          <a:ln>
            <a:noFill/>
          </a:ln>
        </p:spPr>
      </p:pic>
      <p:sp>
        <p:nvSpPr>
          <p:cNvPr id="15" name="Rounded Rectangle 14"/>
          <p:cNvSpPr/>
          <p:nvPr/>
        </p:nvSpPr>
        <p:spPr bwMode="auto">
          <a:xfrm>
            <a:off x="2133600" y="1045464"/>
            <a:ext cx="1295400" cy="1316736"/>
          </a:xfrm>
          <a:prstGeom prst="roundRect">
            <a:avLst>
              <a:gd name="adj" fmla="val 0"/>
            </a:avLst>
          </a:prstGeom>
          <a:noFill/>
          <a:ln w="38100" cap="rnd" cmpd="sng" algn="ctr">
            <a:solidFill>
              <a:srgbClr val="0C330C">
                <a:lumMod val="90000"/>
                <a:lumOff val="10000"/>
              </a:srgbClr>
            </a:solidFill>
            <a:prstDash val="sysDot"/>
            <a:round/>
            <a:headEnd type="none" w="med" len="med"/>
            <a:tailEnd type="none" w="med" len="med"/>
          </a:ln>
          <a:effectLst>
            <a:glow rad="114300">
              <a:srgbClr val="0C330C">
                <a:lumMod val="50000"/>
                <a:lumOff val="50000"/>
                <a:alpha val="40000"/>
              </a:srgbClr>
            </a:glow>
          </a:effectLst>
        </p:spPr>
        <p:txBody>
          <a:bodyPr wrap="none" lIns="0" tIns="0" rIns="0" bIns="0" anchor="ctr">
            <a:prstTxWarp prst="textNoShape">
              <a:avLst/>
            </a:prstTxWarp>
          </a:bodyPr>
          <a:lstStyle/>
          <a:p>
            <a:pPr algn="ctr">
              <a:spcBef>
                <a:spcPct val="50000"/>
              </a:spcBef>
              <a:defRPr/>
            </a:pPr>
            <a:endParaRPr lang="en-US" kern="0" dirty="0">
              <a:solidFill>
                <a:srgbClr val="000000"/>
              </a:solidFill>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422275"/>
            <a:ext cx="8153400" cy="394980"/>
          </a:xfrm>
        </p:spPr>
        <p:txBody>
          <a:bodyPr/>
          <a:lstStyle/>
          <a:p>
            <a:r>
              <a:rPr lang="en-US" dirty="0"/>
              <a:t>Contact information</a:t>
            </a:r>
            <a:endParaRPr lang="en-US" sz="2400" dirty="0"/>
          </a:p>
        </p:txBody>
      </p:sp>
      <p:sp>
        <p:nvSpPr>
          <p:cNvPr id="51203" name="Rectangle 4"/>
          <p:cNvSpPr>
            <a:spLocks noChangeArrowheads="1"/>
          </p:cNvSpPr>
          <p:nvPr/>
        </p:nvSpPr>
        <p:spPr bwMode="auto">
          <a:xfrm>
            <a:off x="5029200" y="14478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algn="l" eaLnBrk="0" hangingPunct="0">
              <a:lnSpc>
                <a:spcPct val="95000"/>
              </a:lnSpc>
              <a:spcBef>
                <a:spcPts val="600"/>
              </a:spcBef>
              <a:spcAft>
                <a:spcPts val="0"/>
              </a:spcAft>
              <a:buSzPct val="70000"/>
            </a:pPr>
            <a:r>
              <a:rPr lang="en-US" dirty="0"/>
              <a:t>&lt;person 2 name&gt;</a:t>
            </a:r>
          </a:p>
          <a:p>
            <a:pPr algn="l" eaLnBrk="0" hangingPunct="0">
              <a:lnSpc>
                <a:spcPct val="95000"/>
              </a:lnSpc>
              <a:spcBef>
                <a:spcPts val="600"/>
              </a:spcBef>
              <a:spcAft>
                <a:spcPts val="0"/>
              </a:spcAft>
              <a:buSzPct val="70000"/>
            </a:pPr>
            <a:r>
              <a:rPr lang="en-US" b="0" dirty="0"/>
              <a:t>&lt;person 2 title&gt;</a:t>
            </a:r>
          </a:p>
          <a:p>
            <a:pPr algn="l" eaLnBrk="0" hangingPunct="0">
              <a:lnSpc>
                <a:spcPct val="95000"/>
              </a:lnSpc>
              <a:spcBef>
                <a:spcPts val="600"/>
              </a:spcBef>
              <a:spcAft>
                <a:spcPts val="0"/>
              </a:spcAft>
              <a:buSzPct val="70000"/>
            </a:pPr>
            <a:r>
              <a:rPr lang="en-US" b="0" dirty="0">
                <a:solidFill>
                  <a:srgbClr val="00534C"/>
                </a:solidFill>
              </a:rPr>
              <a:t>&lt;person 2 email&gt;</a:t>
            </a:r>
          </a:p>
          <a:p>
            <a:pPr algn="l" eaLnBrk="0" hangingPunct="0">
              <a:lnSpc>
                <a:spcPct val="95000"/>
              </a:lnSpc>
              <a:spcBef>
                <a:spcPts val="600"/>
              </a:spcBef>
              <a:spcAft>
                <a:spcPts val="0"/>
              </a:spcAft>
              <a:buSzPct val="70000"/>
            </a:pPr>
            <a:r>
              <a:rPr lang="en-US" b="0" dirty="0"/>
              <a:t>&lt;person 2 phone&gt;</a:t>
            </a:r>
            <a:endParaRPr lang="en-US" b="0" dirty="0">
              <a:solidFill>
                <a:srgbClr val="00534C"/>
              </a:solidFill>
            </a:endParaRPr>
          </a:p>
        </p:txBody>
      </p:sp>
      <p:sp>
        <p:nvSpPr>
          <p:cNvPr id="6" name="Rectangle 5"/>
          <p:cNvSpPr/>
          <p:nvPr/>
        </p:nvSpPr>
        <p:spPr bwMode="auto">
          <a:xfrm>
            <a:off x="685800" y="14478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51205" name="Rectangle 6"/>
          <p:cNvSpPr>
            <a:spLocks noChangeArrowheads="1"/>
          </p:cNvSpPr>
          <p:nvPr/>
        </p:nvSpPr>
        <p:spPr bwMode="auto">
          <a:xfrm>
            <a:off x="990600" y="38100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algn="l" eaLnBrk="0" hangingPunct="0">
              <a:lnSpc>
                <a:spcPct val="95000"/>
              </a:lnSpc>
              <a:spcBef>
                <a:spcPts val="600"/>
              </a:spcBef>
              <a:spcAft>
                <a:spcPts val="0"/>
              </a:spcAft>
              <a:buSzPct val="70000"/>
            </a:pPr>
            <a:r>
              <a:rPr lang="en-US" dirty="0"/>
              <a:t>&lt;person 3 name&gt;</a:t>
            </a:r>
          </a:p>
          <a:p>
            <a:pPr algn="l" eaLnBrk="0" hangingPunct="0">
              <a:lnSpc>
                <a:spcPct val="95000"/>
              </a:lnSpc>
              <a:spcBef>
                <a:spcPts val="600"/>
              </a:spcBef>
              <a:spcAft>
                <a:spcPts val="0"/>
              </a:spcAft>
              <a:buSzPct val="70000"/>
            </a:pPr>
            <a:r>
              <a:rPr lang="en-US" b="0" dirty="0"/>
              <a:t>&lt;person 3 title&gt;</a:t>
            </a:r>
          </a:p>
          <a:p>
            <a:pPr algn="l" eaLnBrk="0" hangingPunct="0">
              <a:lnSpc>
                <a:spcPct val="95000"/>
              </a:lnSpc>
              <a:spcBef>
                <a:spcPts val="600"/>
              </a:spcBef>
              <a:spcAft>
                <a:spcPts val="0"/>
              </a:spcAft>
              <a:buSzPct val="70000"/>
            </a:pPr>
            <a:r>
              <a:rPr lang="en-US" b="0" dirty="0">
                <a:solidFill>
                  <a:srgbClr val="00534C"/>
                </a:solidFill>
              </a:rPr>
              <a:t>&lt;person 3 email&gt;</a:t>
            </a:r>
          </a:p>
          <a:p>
            <a:pPr algn="l" eaLnBrk="0" hangingPunct="0">
              <a:lnSpc>
                <a:spcPct val="95000"/>
              </a:lnSpc>
              <a:spcBef>
                <a:spcPts val="600"/>
              </a:spcBef>
              <a:spcAft>
                <a:spcPts val="0"/>
              </a:spcAft>
              <a:buSzPct val="70000"/>
            </a:pPr>
            <a:r>
              <a:rPr lang="en-US" b="0" dirty="0"/>
              <a:t>&lt;person 3 phone&gt;</a:t>
            </a:r>
            <a:endParaRPr lang="en-US" b="0" dirty="0">
              <a:solidFill>
                <a:srgbClr val="00534C"/>
              </a:solidFill>
            </a:endParaRPr>
          </a:p>
        </p:txBody>
      </p:sp>
      <p:sp>
        <p:nvSpPr>
          <p:cNvPr id="8" name="Rectangle 7"/>
          <p:cNvSpPr/>
          <p:nvPr/>
        </p:nvSpPr>
        <p:spPr bwMode="auto">
          <a:xfrm>
            <a:off x="4724400" y="14478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51207" name="Rectangle 8"/>
          <p:cNvSpPr>
            <a:spLocks noChangeArrowheads="1"/>
          </p:cNvSpPr>
          <p:nvPr/>
        </p:nvSpPr>
        <p:spPr bwMode="auto">
          <a:xfrm>
            <a:off x="5029200" y="38100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eaLnBrk="0" hangingPunct="0">
              <a:lnSpc>
                <a:spcPct val="95000"/>
              </a:lnSpc>
              <a:spcAft>
                <a:spcPct val="25000"/>
              </a:spcAft>
              <a:buSzPct val="70000"/>
            </a:pPr>
            <a:r>
              <a:rPr lang="en-US" b="0">
                <a:solidFill>
                  <a:srgbClr val="00534C"/>
                </a:solidFill>
              </a:rPr>
              <a:t>www.sei.cmu.edu/smartgrid </a:t>
            </a:r>
          </a:p>
        </p:txBody>
      </p:sp>
      <p:sp>
        <p:nvSpPr>
          <p:cNvPr id="10" name="Rectangle 9"/>
          <p:cNvSpPr/>
          <p:nvPr/>
        </p:nvSpPr>
        <p:spPr bwMode="auto">
          <a:xfrm>
            <a:off x="4724400" y="38100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11" name="Rectangle 4"/>
          <p:cNvSpPr>
            <a:spLocks noChangeArrowheads="1"/>
          </p:cNvSpPr>
          <p:nvPr/>
        </p:nvSpPr>
        <p:spPr bwMode="auto">
          <a:xfrm>
            <a:off x="990600" y="14478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algn="l" eaLnBrk="0" hangingPunct="0">
              <a:lnSpc>
                <a:spcPct val="95000"/>
              </a:lnSpc>
              <a:spcBef>
                <a:spcPts val="600"/>
              </a:spcBef>
              <a:spcAft>
                <a:spcPts val="0"/>
              </a:spcAft>
              <a:buSzPct val="70000"/>
            </a:pPr>
            <a:r>
              <a:rPr lang="en-US" dirty="0"/>
              <a:t>&lt;navigator name&gt;</a:t>
            </a:r>
          </a:p>
          <a:p>
            <a:pPr algn="l" eaLnBrk="0" hangingPunct="0">
              <a:lnSpc>
                <a:spcPct val="95000"/>
              </a:lnSpc>
              <a:spcBef>
                <a:spcPts val="600"/>
              </a:spcBef>
              <a:spcAft>
                <a:spcPts val="0"/>
              </a:spcAft>
              <a:buSzPct val="70000"/>
            </a:pPr>
            <a:r>
              <a:rPr lang="en-US" b="0" dirty="0"/>
              <a:t>&lt;navigator title&gt;</a:t>
            </a:r>
          </a:p>
          <a:p>
            <a:pPr algn="l" eaLnBrk="0" hangingPunct="0">
              <a:lnSpc>
                <a:spcPct val="95000"/>
              </a:lnSpc>
              <a:spcBef>
                <a:spcPts val="600"/>
              </a:spcBef>
              <a:spcAft>
                <a:spcPts val="0"/>
              </a:spcAft>
              <a:buSzPct val="70000"/>
            </a:pPr>
            <a:r>
              <a:rPr lang="en-US" b="0" dirty="0">
                <a:solidFill>
                  <a:srgbClr val="00534C"/>
                </a:solidFill>
              </a:rPr>
              <a:t>&lt;navigator email&gt;</a:t>
            </a:r>
          </a:p>
          <a:p>
            <a:pPr algn="l" eaLnBrk="0" hangingPunct="0">
              <a:lnSpc>
                <a:spcPct val="95000"/>
              </a:lnSpc>
              <a:spcBef>
                <a:spcPts val="600"/>
              </a:spcBef>
              <a:spcAft>
                <a:spcPts val="0"/>
              </a:spcAft>
              <a:buSzPct val="70000"/>
            </a:pPr>
            <a:r>
              <a:rPr lang="en-US" b="0" dirty="0"/>
              <a:t>&lt;navigator phone&gt;</a:t>
            </a:r>
            <a:endParaRPr lang="en-US" b="0" dirty="0">
              <a:solidFill>
                <a:srgbClr val="00534C"/>
              </a:solidFill>
            </a:endParaRPr>
          </a:p>
        </p:txBody>
      </p:sp>
      <p:sp>
        <p:nvSpPr>
          <p:cNvPr id="12" name="Rectangle 11"/>
          <p:cNvSpPr/>
          <p:nvPr/>
        </p:nvSpPr>
        <p:spPr bwMode="auto">
          <a:xfrm>
            <a:off x="685800" y="38100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13" name="Rectangle 12"/>
          <p:cNvSpPr/>
          <p:nvPr/>
        </p:nvSpPr>
        <p:spPr bwMode="auto">
          <a:xfrm>
            <a:off x="6248400" y="0"/>
            <a:ext cx="2895600" cy="533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Insert contact information; delete placeholders as needed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Notices</a:t>
            </a:r>
          </a:p>
        </p:txBody>
      </p:sp>
      <p:sp>
        <p:nvSpPr>
          <p:cNvPr id="6" name="Content Placeholder 6"/>
          <p:cNvSpPr>
            <a:spLocks noGrp="1"/>
          </p:cNvSpPr>
          <p:nvPr>
            <p:ph idx="1"/>
          </p:nvPr>
        </p:nvSpPr>
        <p:spPr>
          <a:xfrm>
            <a:off x="533400" y="990600"/>
            <a:ext cx="8153400" cy="5105400"/>
          </a:xfrm>
        </p:spPr>
        <p:txBody>
          <a:bodyPr>
            <a:noAutofit/>
          </a:bodyPr>
          <a:lstStyle/>
          <a:p>
            <a:pPr lvl="0" eaLnBrk="0" fontAlgn="b" hangingPunct="0">
              <a:spcBef>
                <a:spcPct val="0"/>
              </a:spcBef>
              <a:spcAft>
                <a:spcPct val="0"/>
              </a:spcAft>
            </a:pPr>
            <a:r>
              <a:rPr lang="en-US" sz="1100" dirty="0"/>
              <a:t>Copyright 2018 Carnegie Mellon University.  All rights reserved.</a:t>
            </a:r>
            <a:br>
              <a:rPr lang="en-US" sz="1100" dirty="0"/>
            </a:br>
            <a:r>
              <a:rPr lang="en-US" sz="1100" dirty="0"/>
              <a:t/>
            </a:r>
            <a:br>
              <a:rPr lang="en-US" sz="1100" dirty="0"/>
            </a:br>
            <a:r>
              <a:rPr lang="en-US" sz="11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100" dirty="0"/>
            </a:br>
            <a:r>
              <a:rPr lang="en-US" sz="1100" dirty="0"/>
              <a:t/>
            </a:r>
            <a:br>
              <a:rPr lang="en-US" sz="1100" dirty="0"/>
            </a:br>
            <a:r>
              <a:rPr lang="en-US" sz="1100" dirty="0"/>
              <a:t>Any opinions, findings and conclusions or recommendations expressed in this material are those of the author(s) and do not necessarily reflect the views of the United States Department of Defense.</a:t>
            </a:r>
            <a:br>
              <a:rPr lang="en-US" sz="1100" dirty="0"/>
            </a:br>
            <a:r>
              <a:rPr lang="en-US" sz="1100" dirty="0"/>
              <a:t/>
            </a:r>
            <a:br>
              <a:rPr lang="en-US" sz="1100" dirty="0"/>
            </a:br>
            <a:r>
              <a:rPr lang="en-US" sz="1100" dirty="0"/>
              <a:t>NO WARRANTY. THIS MATERIAL IS FURNISHED ON AN “AS-IS” BASIS WITH NO WARRANTIES OF ANY KIND, EITHER EXPRESSED OR IMPLIED, INCLUDING, BUT NOT LIMITED TO, WARRANTY OF FITNESS FOR PURPOSE OR MERCHANTABILITY, ANY WARRANTY WITH RESPECT TO FREEDOM FROM PATENT, TRADEMARK, OR COPYRIGHT INFRINGEMENT, OR THIRD PARTY INTELLECTUAL PROPERTY RIGHTS.</a:t>
            </a:r>
            <a:br>
              <a:rPr lang="en-US" sz="1100" dirty="0"/>
            </a:br>
            <a:r>
              <a:rPr lang="en-US" sz="1100" dirty="0"/>
              <a:t/>
            </a:r>
            <a:br>
              <a:rPr lang="en-US" sz="1100" dirty="0"/>
            </a:br>
            <a:r>
              <a:rPr lang="en-US" sz="1100" dirty="0"/>
              <a:t>[Distribution Statement A] This material has been approved for public release and unlimited distribution.  The United States Government has Unlimited Rights in this material as defined by DFARS 252.227-7013.</a:t>
            </a:r>
            <a:br>
              <a:rPr lang="en-US" sz="1100" dirty="0"/>
            </a:br>
            <a:endParaRPr lang="en-US" sz="1100" dirty="0"/>
          </a:p>
          <a:p>
            <a:pPr lvl="0" eaLnBrk="0" fontAlgn="b" hangingPunct="0">
              <a:spcBef>
                <a:spcPct val="0"/>
              </a:spcBef>
              <a:spcAft>
                <a:spcPct val="0"/>
              </a:spcAft>
            </a:pPr>
            <a:r>
              <a:rPr lang="en-US" altLang="en-US" sz="1100" dirty="0"/>
              <a:t>The text and illustrations in this material are licensed by Carnegie Mellon University under a </a:t>
            </a:r>
            <a:r>
              <a:rPr lang="en-US" altLang="en-US" sz="1100" dirty="0">
                <a:hlinkClick r:id="rId3"/>
              </a:rPr>
              <a:t>Creative Commons Attribution 4.0 International License</a:t>
            </a:r>
            <a:r>
              <a:rPr lang="en-US" altLang="en-US" sz="1100" dirty="0"/>
              <a:t>. </a:t>
            </a:r>
          </a:p>
          <a:p>
            <a:pPr lvl="0" eaLnBrk="0" fontAlgn="b" hangingPunct="0">
              <a:spcBef>
                <a:spcPct val="0"/>
              </a:spcBef>
              <a:spcAft>
                <a:spcPct val="0"/>
              </a:spcAft>
            </a:pPr>
            <a:endParaRPr lang="en-US" sz="1100" dirty="0"/>
          </a:p>
          <a:p>
            <a:pPr lvl="0" eaLnBrk="0" fontAlgn="b" hangingPunct="0">
              <a:spcBef>
                <a:spcPct val="0"/>
              </a:spcBef>
              <a:spcAft>
                <a:spcPct val="0"/>
              </a:spcAft>
            </a:pPr>
            <a:r>
              <a:rPr lang="en-US" sz="1100" dirty="0"/>
              <a:t>The Creative Commons license does not extend to logos, trade marks, or service marks of Carnegie Mellon University.  </a:t>
            </a:r>
          </a:p>
          <a:p>
            <a:pPr lvl="0">
              <a:spcBef>
                <a:spcPts val="600"/>
              </a:spcBef>
              <a:spcAft>
                <a:spcPts val="600"/>
              </a:spcAft>
            </a:pPr>
            <a:endParaRPr lang="en-US" sz="1100" dirty="0">
              <a:solidFill>
                <a:srgbClr val="00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441" y="4572000"/>
            <a:ext cx="838317" cy="295316"/>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564257"/>
          </a:xfrm>
        </p:spPr>
        <p:txBody>
          <a:bodyPr/>
          <a:lstStyle/>
          <a:p>
            <a:r>
              <a:rPr lang="en-US" dirty="0"/>
              <a:t>Back up slides</a:t>
            </a:r>
          </a:p>
        </p:txBody>
      </p:sp>
      <p:sp>
        <p:nvSpPr>
          <p:cNvPr id="3" name="Text Placeholder 2"/>
          <p:cNvSpPr>
            <a:spLocks noGrp="1"/>
          </p:cNvSpPr>
          <p:nvPr>
            <p:ph type="body" idx="1"/>
          </p:nvPr>
        </p:nvSpPr>
        <p:spPr/>
        <p:txBody>
          <a:bodyPr/>
          <a:lstStyle/>
          <a:p>
            <a:r>
              <a:rPr lang="en-US" dirty="0"/>
              <a:t>SGMM Navigation Process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AU"/>
              <a:t>Agenda</a:t>
            </a:r>
            <a:endParaRPr lang="en-AU" dirty="0"/>
          </a:p>
        </p:txBody>
      </p:sp>
      <p:sp>
        <p:nvSpPr>
          <p:cNvPr id="18437" name="Rectangle 4"/>
          <p:cNvSpPr>
            <a:spLocks noGrp="1" noChangeArrowheads="1"/>
          </p:cNvSpPr>
          <p:nvPr>
            <p:ph idx="1"/>
          </p:nvPr>
        </p:nvSpPr>
        <p:spPr/>
        <p:txBody>
          <a:bodyPr/>
          <a:lstStyle/>
          <a:p>
            <a:r>
              <a:rPr lang="en-US" dirty="0"/>
              <a:t>Opening remarks</a:t>
            </a:r>
          </a:p>
          <a:p>
            <a:r>
              <a:rPr lang="en-US" b="1" dirty="0"/>
              <a:t>Smart Grid Maturity Model overview</a:t>
            </a:r>
          </a:p>
          <a:p>
            <a:r>
              <a:rPr lang="en-US" dirty="0"/>
              <a:t>Compass Survey guidelines and preparations</a:t>
            </a:r>
          </a:p>
          <a:p>
            <a:r>
              <a:rPr lang="en-US" dirty="0"/>
              <a:t>Compass Survey completion</a:t>
            </a:r>
          </a:p>
          <a:p>
            <a:r>
              <a:rPr lang="en-US" dirty="0"/>
              <a:t>Wrap up and next steps</a:t>
            </a:r>
          </a:p>
          <a:p>
            <a:endParaRPr lang="en-US" dirty="0"/>
          </a:p>
          <a:p>
            <a:r>
              <a:rPr lang="en-US" i="1" dirty="0"/>
              <a:t>Breaks will be held at appropriate intervals</a:t>
            </a:r>
            <a:br>
              <a:rPr lang="en-US" i="1" dirty="0"/>
            </a:br>
            <a:r>
              <a:rPr lang="en-US" i="1" dirty="0"/>
              <a:t>Lunch will be provided</a:t>
            </a:r>
          </a:p>
        </p:txBody>
      </p:sp>
      <p:sp>
        <p:nvSpPr>
          <p:cNvPr id="4" name="AutoShape 4"/>
          <p:cNvSpPr>
            <a:spLocks noChangeArrowheads="1"/>
          </p:cNvSpPr>
          <p:nvPr/>
        </p:nvSpPr>
        <p:spPr bwMode="auto">
          <a:xfrm rot="5400000">
            <a:off x="-50800" y="1847850"/>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5" name="Rectangle 4"/>
          <p:cNvSpPr/>
          <p:nvPr/>
        </p:nvSpPr>
        <p:spPr bwMode="auto">
          <a:xfrm>
            <a:off x="5029200" y="0"/>
            <a:ext cx="4114800" cy="1524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ts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Optional:</a:t>
            </a:r>
            <a:r>
              <a:rPr kumimoji="0" lang="en-US" sz="1200" b="1" i="0" u="none" strike="noStrike" cap="none" normalizeH="0" dirty="0">
                <a:ln>
                  <a:noFill/>
                </a:ln>
                <a:solidFill>
                  <a:schemeClr val="tx1"/>
                </a:solidFill>
                <a:effectLst/>
                <a:latin typeface="Arial" charset="0"/>
                <a:ea typeface="ＭＳ Ｐゴシック" pitchFamily="1" charset="-128"/>
              </a:rPr>
              <a:t> </a:t>
            </a:r>
            <a:r>
              <a:rPr kumimoji="0" lang="en-US" sz="1200" b="1" i="0" u="none" strike="noStrike" cap="none" normalizeH="0" baseline="0" dirty="0">
                <a:ln>
                  <a:noFill/>
                </a:ln>
                <a:solidFill>
                  <a:schemeClr val="tx1"/>
                </a:solidFill>
                <a:effectLst/>
                <a:latin typeface="Arial" charset="0"/>
                <a:ea typeface="ＭＳ Ｐゴシック" pitchFamily="1" charset="-128"/>
              </a:rPr>
              <a:t>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- 5 min.</a:t>
            </a:r>
          </a:p>
          <a:p>
            <a:pPr indent="-227013" algn="l">
              <a:spcBef>
                <a:spcPts val="0"/>
              </a:spcBef>
              <a:spcAft>
                <a:spcPts val="0"/>
              </a:spcAft>
              <a:buFont typeface="Arial"/>
              <a:buChar char="•"/>
            </a:pPr>
            <a:r>
              <a:rPr lang="en-US" sz="1200" dirty="0"/>
              <a:t>SGMM overview - 35 min.</a:t>
            </a:r>
          </a:p>
          <a:p>
            <a:pPr indent="-227013" algn="l">
              <a:spcBef>
                <a:spcPts val="0"/>
              </a:spcBef>
              <a:spcAft>
                <a:spcPts val="0"/>
              </a:spcAft>
              <a:buFont typeface="Arial"/>
              <a:buChar char="•"/>
            </a:pPr>
            <a:r>
              <a:rPr lang="en-US" sz="1200" dirty="0"/>
              <a:t>Guidelines - 10 min.</a:t>
            </a:r>
          </a:p>
          <a:p>
            <a:pPr indent="-227013" algn="l">
              <a:spcBef>
                <a:spcPts val="0"/>
              </a:spcBef>
              <a:spcAft>
                <a:spcPts val="0"/>
              </a:spcAft>
              <a:buFont typeface="Arial"/>
              <a:buChar char="•"/>
            </a:pPr>
            <a:r>
              <a:rPr lang="en-US" sz="1200" dirty="0"/>
              <a:t>SGMM Compass Survey completion - 240 min.</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ts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GMM_Powerpoi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429000" cy="6462233"/>
          </a:xfrm>
          <a:prstGeom prst="rect">
            <a:avLst/>
          </a:prstGeom>
        </p:spPr>
      </p:pic>
      <p:sp>
        <p:nvSpPr>
          <p:cNvPr id="4" name="Title 3"/>
          <p:cNvSpPr>
            <a:spLocks noGrp="1"/>
          </p:cNvSpPr>
          <p:nvPr>
            <p:ph type="title"/>
          </p:nvPr>
        </p:nvSpPr>
        <p:spPr>
          <a:xfrm>
            <a:off x="3886200" y="422274"/>
            <a:ext cx="4876800" cy="873125"/>
          </a:xfrm>
        </p:spPr>
        <p:txBody>
          <a:bodyPr/>
          <a:lstStyle/>
          <a:p>
            <a:r>
              <a:rPr lang="en-US" dirty="0"/>
              <a:t>A major power grid transformation is underway</a:t>
            </a:r>
          </a:p>
        </p:txBody>
      </p:sp>
      <p:sp>
        <p:nvSpPr>
          <p:cNvPr id="6" name="Content Placeholder 3"/>
          <p:cNvSpPr txBox="1">
            <a:spLocks/>
          </p:cNvSpPr>
          <p:nvPr/>
        </p:nvSpPr>
        <p:spPr bwMode="gray">
          <a:xfrm>
            <a:off x="3886200" y="1600200"/>
            <a:ext cx="48006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ts val="1200"/>
              </a:spcBef>
              <a:spcAft>
                <a:spcPts val="3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a:spcAft>
                <a:spcPts val="900"/>
              </a:spcAft>
            </a:pPr>
            <a:r>
              <a:rPr lang="en-US" sz="2400" dirty="0">
                <a:solidFill>
                  <a:srgbClr val="000000"/>
                </a:solidFill>
                <a:latin typeface="Arial"/>
              </a:rPr>
              <a:t>How can utilities</a:t>
            </a:r>
          </a:p>
          <a:p>
            <a:pPr lvl="1">
              <a:spcAft>
                <a:spcPts val="1200"/>
              </a:spcAft>
            </a:pPr>
            <a:r>
              <a:rPr lang="en-US" b="0" dirty="0">
                <a:solidFill>
                  <a:srgbClr val="000000"/>
                </a:solidFill>
                <a:latin typeface="Arial"/>
              </a:rPr>
              <a:t>Develop effective roadmaps?</a:t>
            </a:r>
          </a:p>
          <a:p>
            <a:pPr lvl="1">
              <a:spcAft>
                <a:spcPts val="1200"/>
              </a:spcAft>
            </a:pPr>
            <a:r>
              <a:rPr lang="en-US" b="0" dirty="0">
                <a:solidFill>
                  <a:srgbClr val="000000"/>
                </a:solidFill>
                <a:latin typeface="Arial"/>
              </a:rPr>
              <a:t>Track progress?</a:t>
            </a:r>
          </a:p>
          <a:p>
            <a:pPr lvl="1">
              <a:spcAft>
                <a:spcPts val="1200"/>
              </a:spcAft>
            </a:pPr>
            <a:r>
              <a:rPr lang="en-US" b="0" dirty="0">
                <a:solidFill>
                  <a:srgbClr val="000000"/>
                </a:solidFill>
                <a:latin typeface="Arial"/>
              </a:rPr>
              <a:t>Understand their posture in comparison to peers?</a:t>
            </a:r>
          </a:p>
          <a:p>
            <a:pPr marL="114300" lvl="1" indent="0" algn="ctr">
              <a:spcAft>
                <a:spcPts val="1200"/>
              </a:spcAft>
              <a:buFont typeface="Times" pitchFamily="1" charset="0"/>
              <a:buNone/>
            </a:pPr>
            <a:endParaRPr lang="en-US" b="0" dirty="0">
              <a:solidFill>
                <a:srgbClr val="000000"/>
              </a:solidFill>
              <a:latin typeface="Arial"/>
            </a:endParaRPr>
          </a:p>
          <a:p>
            <a:r>
              <a:rPr lang="en-US" sz="2400" dirty="0">
                <a:solidFill>
                  <a:srgbClr val="000000"/>
                </a:solidFill>
                <a:latin typeface="Arial"/>
              </a:rPr>
              <a:t>The Smart Grid Maturity Model </a:t>
            </a:r>
            <a:br>
              <a:rPr lang="en-US" sz="2400" dirty="0">
                <a:solidFill>
                  <a:srgbClr val="000000"/>
                </a:solidFill>
                <a:latin typeface="Arial"/>
              </a:rPr>
            </a:br>
            <a:r>
              <a:rPr lang="en-US" sz="2400" dirty="0">
                <a:solidFill>
                  <a:srgbClr val="000000"/>
                </a:solidFill>
                <a:latin typeface="Arial"/>
              </a:rPr>
              <a:t>was developed by utilities to </a:t>
            </a:r>
            <a:br>
              <a:rPr lang="en-US" sz="2400" dirty="0">
                <a:solidFill>
                  <a:srgbClr val="000000"/>
                </a:solidFill>
                <a:latin typeface="Arial"/>
              </a:rPr>
            </a:br>
            <a:r>
              <a:rPr lang="en-US" sz="2400" dirty="0">
                <a:solidFill>
                  <a:srgbClr val="000000"/>
                </a:solidFill>
                <a:latin typeface="Arial"/>
              </a:rPr>
              <a:t>address these concerns</a:t>
            </a:r>
          </a:p>
        </p:txBody>
      </p:sp>
    </p:spTree>
    <p:extLst>
      <p:ext uri="{BB962C8B-B14F-4D97-AF65-F5344CB8AC3E}">
        <p14:creationId xmlns:p14="http://schemas.microsoft.com/office/powerpoint/2010/main" val="22086627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422275"/>
            <a:ext cx="8153400" cy="394980"/>
          </a:xfrm>
        </p:spPr>
        <p:txBody>
          <a:bodyPr/>
          <a:lstStyle/>
          <a:p>
            <a:r>
              <a:rPr lang="en-US" dirty="0"/>
              <a:t>The Smart Grid Maturity Model is</a:t>
            </a:r>
          </a:p>
        </p:txBody>
      </p:sp>
      <p:pic>
        <p:nvPicPr>
          <p:cNvPr id="12" name="Picture 11" descr="Powerpoint_1.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 y="4924374"/>
            <a:ext cx="9141478" cy="1552626"/>
          </a:xfrm>
          <a:prstGeom prst="rect">
            <a:avLst/>
          </a:prstGeom>
        </p:spPr>
      </p:pic>
      <p:sp>
        <p:nvSpPr>
          <p:cNvPr id="3" name="TextBox 2"/>
          <p:cNvSpPr txBox="1"/>
          <p:nvPr/>
        </p:nvSpPr>
        <p:spPr>
          <a:xfrm>
            <a:off x="533400" y="1066800"/>
            <a:ext cx="8153400" cy="3722558"/>
          </a:xfrm>
          <a:prstGeom prst="rect">
            <a:avLst/>
          </a:prstGeom>
          <a:noFill/>
        </p:spPr>
        <p:txBody>
          <a:bodyPr wrap="square" rtlCol="0">
            <a:spAutoFit/>
          </a:bodyPr>
          <a:lstStyle/>
          <a:p>
            <a:pPr>
              <a:lnSpc>
                <a:spcPct val="110000"/>
              </a:lnSpc>
              <a:spcBef>
                <a:spcPts val="0"/>
              </a:spcBef>
            </a:pPr>
            <a:r>
              <a:rPr lang="en-US" sz="2800" i="1" dirty="0">
                <a:solidFill>
                  <a:srgbClr val="2349AA"/>
                </a:solidFill>
                <a:latin typeface="Arial Black"/>
                <a:cs typeface="Arial Black"/>
              </a:rPr>
              <a:t>A management tool</a:t>
            </a:r>
          </a:p>
          <a:p>
            <a:pPr>
              <a:lnSpc>
                <a:spcPct val="110000"/>
              </a:lnSpc>
              <a:spcBef>
                <a:spcPts val="0"/>
              </a:spcBef>
            </a:pPr>
            <a:r>
              <a:rPr lang="en-US" sz="2400" b="0" i="1" dirty="0">
                <a:solidFill>
                  <a:srgbClr val="000000"/>
                </a:solidFill>
              </a:rPr>
              <a:t>that provides a</a:t>
            </a:r>
          </a:p>
          <a:p>
            <a:pPr>
              <a:lnSpc>
                <a:spcPct val="110000"/>
              </a:lnSpc>
              <a:spcBef>
                <a:spcPts val="300"/>
              </a:spcBef>
            </a:pPr>
            <a:r>
              <a:rPr lang="en-US" sz="2800" i="1" dirty="0">
                <a:solidFill>
                  <a:srgbClr val="2349AA"/>
                </a:solidFill>
                <a:latin typeface="Arial Black"/>
                <a:cs typeface="Arial Black"/>
              </a:rPr>
              <a:t>common language and framework</a:t>
            </a:r>
            <a:endParaRPr lang="en-US" sz="2400" i="1" dirty="0">
              <a:solidFill>
                <a:srgbClr val="2349AA"/>
              </a:solidFill>
              <a:latin typeface="Arial Black"/>
              <a:cs typeface="Arial Black"/>
            </a:endParaRPr>
          </a:p>
          <a:p>
            <a:pPr>
              <a:lnSpc>
                <a:spcPct val="110000"/>
              </a:lnSpc>
              <a:spcBef>
                <a:spcPts val="0"/>
              </a:spcBef>
            </a:pPr>
            <a:r>
              <a:rPr lang="en-US" sz="2400" b="0" i="1" dirty="0">
                <a:solidFill>
                  <a:srgbClr val="000000"/>
                </a:solidFill>
              </a:rPr>
              <a:t>for defining key elements of</a:t>
            </a:r>
          </a:p>
          <a:p>
            <a:pPr>
              <a:lnSpc>
                <a:spcPct val="110000"/>
              </a:lnSpc>
              <a:spcBef>
                <a:spcPts val="300"/>
              </a:spcBef>
            </a:pPr>
            <a:r>
              <a:rPr lang="en-US" sz="2800" i="1" dirty="0">
                <a:solidFill>
                  <a:srgbClr val="2349AA"/>
                </a:solidFill>
                <a:latin typeface="Arial Black"/>
                <a:cs typeface="Arial Black"/>
              </a:rPr>
              <a:t>smart grid transformation</a:t>
            </a:r>
          </a:p>
          <a:p>
            <a:pPr>
              <a:lnSpc>
                <a:spcPct val="110000"/>
              </a:lnSpc>
              <a:spcBef>
                <a:spcPts val="0"/>
              </a:spcBef>
            </a:pPr>
            <a:r>
              <a:rPr lang="en-US" sz="2400" b="0" i="1" dirty="0">
                <a:solidFill>
                  <a:srgbClr val="000000"/>
                </a:solidFill>
              </a:rPr>
              <a:t>and helping utilities develop a</a:t>
            </a:r>
          </a:p>
          <a:p>
            <a:pPr>
              <a:lnSpc>
                <a:spcPct val="110000"/>
              </a:lnSpc>
              <a:spcBef>
                <a:spcPts val="300"/>
              </a:spcBef>
            </a:pPr>
            <a:r>
              <a:rPr lang="en-US" sz="2800" i="1" dirty="0">
                <a:solidFill>
                  <a:srgbClr val="2349AA"/>
                </a:solidFill>
                <a:latin typeface="Arial Black"/>
              </a:rPr>
              <a:t>programmatic approach</a:t>
            </a:r>
          </a:p>
          <a:p>
            <a:pPr>
              <a:lnSpc>
                <a:spcPct val="110000"/>
              </a:lnSpc>
              <a:spcBef>
                <a:spcPts val="0"/>
              </a:spcBef>
            </a:pPr>
            <a:r>
              <a:rPr lang="en-US" sz="2400" b="0" i="1" dirty="0">
                <a:solidFill>
                  <a:srgbClr val="000000"/>
                </a:solidFill>
              </a:rPr>
              <a:t>and track their progress</a:t>
            </a:r>
          </a:p>
        </p:txBody>
      </p:sp>
    </p:spTree>
    <p:extLst>
      <p:ext uri="{BB962C8B-B14F-4D97-AF65-F5344CB8AC3E}">
        <p14:creationId xmlns:p14="http://schemas.microsoft.com/office/powerpoint/2010/main" val="63914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SGMM timeline</a:t>
            </a:r>
          </a:p>
        </p:txBody>
      </p:sp>
      <p:graphicFrame>
        <p:nvGraphicFramePr>
          <p:cNvPr id="3" name="Table 2"/>
          <p:cNvGraphicFramePr>
            <a:graphicFrameLocks noGrp="1"/>
          </p:cNvGraphicFramePr>
          <p:nvPr>
            <p:extLst/>
          </p:nvPr>
        </p:nvGraphicFramePr>
        <p:xfrm>
          <a:off x="438521" y="990600"/>
          <a:ext cx="8558784" cy="5229860"/>
        </p:xfrm>
        <a:graphic>
          <a:graphicData uri="http://schemas.openxmlformats.org/drawingml/2006/table">
            <a:tbl>
              <a:tblPr firstRow="1" bandRow="1">
                <a:tableStyleId>{5C22544A-7EE6-4342-B048-85BDC9FD1C3A}</a:tableStyleId>
              </a:tblPr>
              <a:tblGrid>
                <a:gridCol w="475488">
                  <a:extLst>
                    <a:ext uri="{9D8B030D-6E8A-4147-A177-3AD203B41FA5}">
                      <a16:colId xmlns:a16="http://schemas.microsoft.com/office/drawing/2014/main" xmlns="" val="20000"/>
                    </a:ext>
                  </a:extLst>
                </a:gridCol>
                <a:gridCol w="475488">
                  <a:extLst>
                    <a:ext uri="{9D8B030D-6E8A-4147-A177-3AD203B41FA5}">
                      <a16:colId xmlns:a16="http://schemas.microsoft.com/office/drawing/2014/main" xmlns="" val="20001"/>
                    </a:ext>
                  </a:extLst>
                </a:gridCol>
                <a:gridCol w="475488">
                  <a:extLst>
                    <a:ext uri="{9D8B030D-6E8A-4147-A177-3AD203B41FA5}">
                      <a16:colId xmlns:a16="http://schemas.microsoft.com/office/drawing/2014/main" xmlns="" val="20002"/>
                    </a:ext>
                  </a:extLst>
                </a:gridCol>
                <a:gridCol w="475488">
                  <a:extLst>
                    <a:ext uri="{9D8B030D-6E8A-4147-A177-3AD203B41FA5}">
                      <a16:colId xmlns:a16="http://schemas.microsoft.com/office/drawing/2014/main" xmlns="" val="20003"/>
                    </a:ext>
                  </a:extLst>
                </a:gridCol>
                <a:gridCol w="475488">
                  <a:extLst>
                    <a:ext uri="{9D8B030D-6E8A-4147-A177-3AD203B41FA5}">
                      <a16:colId xmlns:a16="http://schemas.microsoft.com/office/drawing/2014/main" xmlns="" val="20004"/>
                    </a:ext>
                  </a:extLst>
                </a:gridCol>
                <a:gridCol w="475488">
                  <a:extLst>
                    <a:ext uri="{9D8B030D-6E8A-4147-A177-3AD203B41FA5}">
                      <a16:colId xmlns:a16="http://schemas.microsoft.com/office/drawing/2014/main" xmlns="" val="20005"/>
                    </a:ext>
                  </a:extLst>
                </a:gridCol>
                <a:gridCol w="475488">
                  <a:extLst>
                    <a:ext uri="{9D8B030D-6E8A-4147-A177-3AD203B41FA5}">
                      <a16:colId xmlns:a16="http://schemas.microsoft.com/office/drawing/2014/main" xmlns="" val="20006"/>
                    </a:ext>
                  </a:extLst>
                </a:gridCol>
                <a:gridCol w="475488">
                  <a:extLst>
                    <a:ext uri="{9D8B030D-6E8A-4147-A177-3AD203B41FA5}">
                      <a16:colId xmlns:a16="http://schemas.microsoft.com/office/drawing/2014/main" xmlns="" val="20007"/>
                    </a:ext>
                  </a:extLst>
                </a:gridCol>
                <a:gridCol w="475488">
                  <a:extLst>
                    <a:ext uri="{9D8B030D-6E8A-4147-A177-3AD203B41FA5}">
                      <a16:colId xmlns:a16="http://schemas.microsoft.com/office/drawing/2014/main" xmlns="" val="20008"/>
                    </a:ext>
                  </a:extLst>
                </a:gridCol>
                <a:gridCol w="475488">
                  <a:extLst>
                    <a:ext uri="{9D8B030D-6E8A-4147-A177-3AD203B41FA5}">
                      <a16:colId xmlns:a16="http://schemas.microsoft.com/office/drawing/2014/main" xmlns="" val="20009"/>
                    </a:ext>
                  </a:extLst>
                </a:gridCol>
                <a:gridCol w="475488">
                  <a:extLst>
                    <a:ext uri="{9D8B030D-6E8A-4147-A177-3AD203B41FA5}">
                      <a16:colId xmlns:a16="http://schemas.microsoft.com/office/drawing/2014/main" xmlns="" val="20010"/>
                    </a:ext>
                  </a:extLst>
                </a:gridCol>
                <a:gridCol w="475488">
                  <a:extLst>
                    <a:ext uri="{9D8B030D-6E8A-4147-A177-3AD203B41FA5}">
                      <a16:colId xmlns:a16="http://schemas.microsoft.com/office/drawing/2014/main" xmlns="" val="20011"/>
                    </a:ext>
                  </a:extLst>
                </a:gridCol>
                <a:gridCol w="475488">
                  <a:extLst>
                    <a:ext uri="{9D8B030D-6E8A-4147-A177-3AD203B41FA5}">
                      <a16:colId xmlns:a16="http://schemas.microsoft.com/office/drawing/2014/main" xmlns="" val="20012"/>
                    </a:ext>
                  </a:extLst>
                </a:gridCol>
                <a:gridCol w="475488">
                  <a:extLst>
                    <a:ext uri="{9D8B030D-6E8A-4147-A177-3AD203B41FA5}">
                      <a16:colId xmlns:a16="http://schemas.microsoft.com/office/drawing/2014/main" xmlns="" val="20013"/>
                    </a:ext>
                  </a:extLst>
                </a:gridCol>
                <a:gridCol w="475488">
                  <a:extLst>
                    <a:ext uri="{9D8B030D-6E8A-4147-A177-3AD203B41FA5}">
                      <a16:colId xmlns:a16="http://schemas.microsoft.com/office/drawing/2014/main" xmlns="" val="20014"/>
                    </a:ext>
                  </a:extLst>
                </a:gridCol>
                <a:gridCol w="475488">
                  <a:extLst>
                    <a:ext uri="{9D8B030D-6E8A-4147-A177-3AD203B41FA5}">
                      <a16:colId xmlns:a16="http://schemas.microsoft.com/office/drawing/2014/main" xmlns="" val="20015"/>
                    </a:ext>
                  </a:extLst>
                </a:gridCol>
                <a:gridCol w="475488">
                  <a:extLst>
                    <a:ext uri="{9D8B030D-6E8A-4147-A177-3AD203B41FA5}">
                      <a16:colId xmlns:a16="http://schemas.microsoft.com/office/drawing/2014/main" xmlns="" val="20016"/>
                    </a:ext>
                  </a:extLst>
                </a:gridCol>
                <a:gridCol w="475488">
                  <a:extLst>
                    <a:ext uri="{9D8B030D-6E8A-4147-A177-3AD203B41FA5}">
                      <a16:colId xmlns:a16="http://schemas.microsoft.com/office/drawing/2014/main" xmlns="" val="20017"/>
                    </a:ext>
                  </a:extLst>
                </a:gridCol>
              </a:tblGrid>
              <a:tr h="763469">
                <a:tc gridSpan="2">
                  <a:txBody>
                    <a:bodyPr/>
                    <a:lstStyle/>
                    <a:p>
                      <a:pPr marL="0" algn="ctr" defTabSz="914400" rtl="0" eaLnBrk="1" latinLnBrk="0" hangingPunct="1"/>
                      <a:r>
                        <a:rPr lang="en-US" sz="2200" b="1" kern="1200" dirty="0">
                          <a:solidFill>
                            <a:schemeClr val="lt1"/>
                          </a:solidFill>
                          <a:effectLst>
                            <a:outerShdw blurRad="50800" dist="38100" dir="2700000" algn="tl" rotWithShape="0">
                              <a:srgbClr val="000000">
                                <a:alpha val="43000"/>
                              </a:srgbClr>
                            </a:outerShdw>
                          </a:effectLst>
                          <a:latin typeface="+mn-lt"/>
                          <a:ea typeface="+mn-ea"/>
                          <a:cs typeface="+mn-cs"/>
                        </a:rPr>
                        <a:t>2007</a:t>
                      </a:r>
                    </a:p>
                  </a:txBody>
                  <a:tcPr marL="0" marR="0">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marL="0" algn="ctr" defTabSz="914400" rtl="0" eaLnBrk="1" latinLnBrk="0" hangingPunct="1"/>
                      <a:r>
                        <a:rPr lang="en-US" sz="2200" b="1" kern="1200" dirty="0">
                          <a:solidFill>
                            <a:schemeClr val="lt1"/>
                          </a:solidFill>
                          <a:effectLst>
                            <a:outerShdw blurRad="50800" dist="38100" dir="2700000" algn="tl" rotWithShape="0">
                              <a:srgbClr val="000000">
                                <a:alpha val="43000"/>
                              </a:srgbClr>
                            </a:outerShdw>
                          </a:effectLst>
                          <a:latin typeface="+mn-lt"/>
                          <a:ea typeface="+mn-ea"/>
                          <a:cs typeface="+mn-cs"/>
                        </a:rPr>
                        <a:t>2008</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marL="0" algn="ctr" defTabSz="914400" rtl="0" eaLnBrk="1" latinLnBrk="0" hangingPunct="1"/>
                      <a:r>
                        <a:rPr lang="en-US" sz="2200" b="1" kern="1200">
                          <a:solidFill>
                            <a:schemeClr val="lt1"/>
                          </a:solidFill>
                          <a:effectLst>
                            <a:outerShdw blurRad="50800" dist="38100" dir="2700000" algn="tl" rotWithShape="0">
                              <a:srgbClr val="000000">
                                <a:alpha val="43000"/>
                              </a:srgbClr>
                            </a:outerShdw>
                          </a:effectLst>
                          <a:latin typeface="+mn-lt"/>
                          <a:ea typeface="+mn-ea"/>
                          <a:cs typeface="+mn-cs"/>
                        </a:rPr>
                        <a:t>2009</a:t>
                      </a:r>
                      <a:endParaRPr lang="en-US" sz="2200" b="1" kern="1200" dirty="0">
                        <a:solidFill>
                          <a:schemeClr val="lt1"/>
                        </a:solidFill>
                        <a:effectLst>
                          <a:outerShdw blurRad="50800" dist="38100" dir="2700000" algn="tl" rotWithShape="0">
                            <a:srgbClr val="000000">
                              <a:alpha val="43000"/>
                            </a:srgbClr>
                          </a:outerShdw>
                        </a:effectLst>
                        <a:latin typeface="+mn-lt"/>
                        <a:ea typeface="+mn-ea"/>
                        <a:cs typeface="+mn-cs"/>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algn="ctr"/>
                      <a:r>
                        <a:rPr lang="en-US" sz="2200">
                          <a:effectLst>
                            <a:outerShdw blurRad="50800" dist="38100" dir="2700000" algn="tl" rotWithShape="0">
                              <a:srgbClr val="000000">
                                <a:alpha val="43000"/>
                              </a:srgbClr>
                            </a:outerShdw>
                          </a:effectLst>
                        </a:rPr>
                        <a:t>2010</a:t>
                      </a: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algn="ctr"/>
                      <a:r>
                        <a:rPr lang="en-US" sz="2200">
                          <a:effectLst>
                            <a:outerShdw blurRad="50800" dist="38100" dir="2700000" algn="tl" rotWithShape="0">
                              <a:srgbClr val="000000">
                                <a:alpha val="43000"/>
                              </a:srgbClr>
                            </a:outerShdw>
                          </a:effectLst>
                        </a:rPr>
                        <a:t>2011</a:t>
                      </a: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1800" dirty="0"/>
                    </a:p>
                  </a:txBody>
                  <a:tcPr>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2012 - 2016</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2017</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2018</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extLst>
                  <a:ext uri="{0D108BD9-81ED-4DB2-BD59-A6C34878D82A}">
                    <a16:rowId xmlns:a16="http://schemas.microsoft.com/office/drawing/2014/main" xmlns="" val="10000"/>
                  </a:ext>
                </a:extLst>
              </a:tr>
              <a:tr h="183232">
                <a:tc>
                  <a:txBody>
                    <a:bodyPr/>
                    <a:lstStyle/>
                    <a:p>
                      <a:pPr algn="ctr"/>
                      <a:endParaRPr lang="en-US" sz="600" dirty="0"/>
                    </a:p>
                  </a:txBody>
                  <a:tcP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extLst>
                  <a:ext uri="{0D108BD9-81ED-4DB2-BD59-A6C34878D82A}">
                    <a16:rowId xmlns:a16="http://schemas.microsoft.com/office/drawing/2014/main" xmlns="" val="10001"/>
                  </a:ext>
                </a:extLst>
              </a:tr>
              <a:tr h="4283159">
                <a:tc>
                  <a:txBody>
                    <a:bodyPr/>
                    <a:lstStyle/>
                    <a:p>
                      <a:endParaRPr lang="en-US" sz="1800" dirty="0"/>
                    </a:p>
                  </a:txBody>
                  <a:tcPr>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extLst>
                  <a:ext uri="{0D108BD9-81ED-4DB2-BD59-A6C34878D82A}">
                    <a16:rowId xmlns:a16="http://schemas.microsoft.com/office/drawing/2014/main" xmlns="" val="10002"/>
                  </a:ext>
                </a:extLst>
              </a:tr>
            </a:tbl>
          </a:graphicData>
        </a:graphic>
      </p:graphicFrame>
      <p:sp>
        <p:nvSpPr>
          <p:cNvPr id="22" name="AutoShape 17"/>
          <p:cNvSpPr>
            <a:spLocks noChangeArrowheads="1"/>
          </p:cNvSpPr>
          <p:nvPr/>
        </p:nvSpPr>
        <p:spPr bwMode="auto">
          <a:xfrm>
            <a:off x="457201" y="3616655"/>
            <a:ext cx="1304745" cy="1886248"/>
          </a:xfrm>
          <a:prstGeom prst="roundRect">
            <a:avLst>
              <a:gd name="adj" fmla="val 0"/>
            </a:avLst>
          </a:prstGeom>
          <a:solidFill>
            <a:srgbClr val="FFFFFF">
              <a:alpha val="60000"/>
            </a:srgbClr>
          </a:solidFill>
          <a:ln w="6350">
            <a:noFill/>
            <a:round/>
            <a:headEnd/>
            <a:tailEnd/>
          </a:ln>
          <a:effectLst>
            <a:outerShdw blurRad="50800" dist="38100" dir="2700000" algn="br">
              <a:srgbClr val="000000">
                <a:alpha val="43000"/>
              </a:srgbClr>
            </a:outerShdw>
          </a:effectLst>
        </p:spPr>
        <p:txBody>
          <a:bodyPr lIns="91440" anchor="t">
            <a:noAutofit/>
          </a:bodyPr>
          <a:lstStyle/>
          <a:p>
            <a:pPr marL="114300" indent="-114300" algn="l">
              <a:spcBef>
                <a:spcPts val="0"/>
              </a:spcBef>
              <a:spcAft>
                <a:spcPts val="0"/>
              </a:spcAft>
              <a:defRPr/>
            </a:pPr>
            <a:r>
              <a:rPr lang="en-US" sz="1100" dirty="0">
                <a:solidFill>
                  <a:srgbClr val="00534D"/>
                </a:solidFill>
                <a:latin typeface="Arial Narrow"/>
                <a:ea typeface="ＭＳ Ｐゴシック" pitchFamily="80" charset="-128"/>
                <a:cs typeface="Arial Narrow"/>
              </a:rPr>
              <a:t>GIUNC:</a:t>
            </a:r>
          </a:p>
          <a:p>
            <a:pPr algn="l">
              <a:spcBef>
                <a:spcPts val="0"/>
              </a:spcBef>
              <a:spcAft>
                <a:spcPts val="0"/>
              </a:spcAft>
              <a:defRPr/>
            </a:pPr>
            <a:r>
              <a:rPr lang="en-US" sz="1100" b="0" dirty="0" err="1">
                <a:solidFill>
                  <a:srgbClr val="00534D"/>
                </a:solidFill>
                <a:latin typeface="Arial Narrow"/>
                <a:ea typeface="ＭＳ Ｐゴシック" pitchFamily="80" charset="-128"/>
                <a:cs typeface="Arial Narrow"/>
              </a:rPr>
              <a:t>CenterPoint</a:t>
            </a:r>
            <a:r>
              <a:rPr lang="en-US" sz="1100" b="0" dirty="0">
                <a:solidFill>
                  <a:srgbClr val="00534D"/>
                </a:solidFill>
                <a:latin typeface="Arial Narrow"/>
                <a:ea typeface="ＭＳ Ｐゴシック" pitchFamily="80" charset="-128"/>
                <a:cs typeface="Arial Narrow"/>
              </a:rPr>
              <a:t>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Progress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DONG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North Delhi Power Ltd</a:t>
            </a:r>
          </a:p>
          <a:p>
            <a:pPr algn="l">
              <a:spcBef>
                <a:spcPts val="0"/>
              </a:spcBef>
              <a:spcAft>
                <a:spcPts val="0"/>
              </a:spcAft>
            </a:pPr>
            <a:r>
              <a:rPr lang="en-US" sz="1100" b="0" dirty="0">
                <a:solidFill>
                  <a:srgbClr val="00534D"/>
                </a:solidFill>
                <a:latin typeface="Arial Narrow"/>
                <a:ea typeface="ＭＳ Ｐゴシック" pitchFamily="80" charset="-128"/>
                <a:cs typeface="Arial Narrow"/>
              </a:rPr>
              <a:t>Country Energy</a:t>
            </a:r>
          </a:p>
          <a:p>
            <a:pPr algn="l">
              <a:spcBef>
                <a:spcPts val="0"/>
              </a:spcBef>
              <a:spcAft>
                <a:spcPts val="0"/>
              </a:spcAft>
            </a:pPr>
            <a:r>
              <a:rPr lang="en-US" sz="1100" b="0" dirty="0">
                <a:solidFill>
                  <a:srgbClr val="00534D"/>
                </a:solidFill>
                <a:latin typeface="Arial Narrow"/>
                <a:cs typeface="Arial Narrow"/>
              </a:rPr>
              <a:t>Sempra Energy</a:t>
            </a:r>
          </a:p>
          <a:p>
            <a:pPr algn="l">
              <a:spcBef>
                <a:spcPts val="0"/>
              </a:spcBef>
              <a:spcAft>
                <a:spcPts val="0"/>
              </a:spcAft>
            </a:pPr>
            <a:r>
              <a:rPr lang="en-US" sz="1100" b="0" dirty="0">
                <a:solidFill>
                  <a:srgbClr val="00534D"/>
                </a:solidFill>
                <a:latin typeface="Arial Narrow"/>
                <a:cs typeface="Arial Narrow"/>
              </a:rPr>
              <a:t>Pepco Holdings</a:t>
            </a:r>
          </a:p>
          <a:p>
            <a:pPr algn="l">
              <a:spcBef>
                <a:spcPts val="0"/>
              </a:spcBef>
              <a:spcAft>
                <a:spcPts val="0"/>
              </a:spcAft>
            </a:pPr>
            <a:r>
              <a:rPr lang="en-US" sz="1100" b="0" dirty="0">
                <a:solidFill>
                  <a:srgbClr val="00534D"/>
                </a:solidFill>
                <a:latin typeface="Arial Narrow"/>
                <a:cs typeface="Arial Narrow"/>
              </a:rPr>
              <a:t>IBM</a:t>
            </a:r>
          </a:p>
          <a:p>
            <a:pPr algn="l">
              <a:spcBef>
                <a:spcPts val="0"/>
              </a:spcBef>
              <a:spcAft>
                <a:spcPts val="0"/>
              </a:spcAft>
            </a:pPr>
            <a:r>
              <a:rPr lang="en-US" sz="1100" b="0" dirty="0">
                <a:solidFill>
                  <a:srgbClr val="00534D"/>
                </a:solidFill>
                <a:latin typeface="Arial Narrow"/>
                <a:cs typeface="Arial Narrow"/>
              </a:rPr>
              <a:t>APQC</a:t>
            </a:r>
          </a:p>
        </p:txBody>
      </p:sp>
      <p:grpSp>
        <p:nvGrpSpPr>
          <p:cNvPr id="29" name="Group 28"/>
          <p:cNvGrpSpPr/>
          <p:nvPr/>
        </p:nvGrpSpPr>
        <p:grpSpPr>
          <a:xfrm>
            <a:off x="457201" y="1972421"/>
            <a:ext cx="1374947" cy="1532779"/>
            <a:chOff x="457200" y="1979870"/>
            <a:chExt cx="1546037" cy="1373499"/>
          </a:xfrm>
        </p:grpSpPr>
        <p:sp>
          <p:nvSpPr>
            <p:cNvPr id="5" name="Rectangle 4"/>
            <p:cNvSpPr/>
            <p:nvPr/>
          </p:nvSpPr>
          <p:spPr bwMode="auto">
            <a:xfrm>
              <a:off x="457202" y="1979870"/>
              <a:ext cx="1546035" cy="137293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21" name="Rectangle 20"/>
            <p:cNvSpPr/>
            <p:nvPr/>
          </p:nvSpPr>
          <p:spPr bwMode="auto">
            <a:xfrm>
              <a:off x="457201" y="1979870"/>
              <a:ext cx="1546036" cy="180858"/>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17" name="Text Box 32"/>
            <p:cNvSpPr txBox="1">
              <a:spLocks noChangeArrowheads="1"/>
            </p:cNvSpPr>
            <p:nvPr/>
          </p:nvSpPr>
          <p:spPr bwMode="auto">
            <a:xfrm>
              <a:off x="457200" y="2164649"/>
              <a:ext cx="1495409" cy="1188720"/>
            </a:xfrm>
            <a:prstGeom prst="rect">
              <a:avLst/>
            </a:prstGeom>
            <a:noFill/>
            <a:ln w="12700">
              <a:noFill/>
              <a:miter lim="800000"/>
              <a:headEnd/>
              <a:tailEnd/>
            </a:ln>
            <a:effectLst>
              <a:softEdge rad="38100"/>
            </a:effectLst>
          </p:spPr>
          <p:txBody>
            <a:bodyPr wrap="square" lIns="91440" tIns="45720" rIns="0" bIns="45720">
              <a:spAutoFit/>
            </a:bodyPr>
            <a:lstStyle/>
            <a:p>
              <a:pPr algn="l">
                <a:spcBef>
                  <a:spcPct val="0"/>
                </a:spcBef>
              </a:pPr>
              <a:r>
                <a:rPr lang="en-US" sz="1600" b="0" dirty="0">
                  <a:solidFill>
                    <a:srgbClr val="000000"/>
                  </a:solidFill>
                  <a:latin typeface="Arial Narrow"/>
                  <a:ea typeface="ＭＳ Ｐゴシック"/>
                  <a:cs typeface="Arial Narrow"/>
                </a:rPr>
                <a:t>Global Intelligent Utility Network Coalition (GIUNC) develops SGMM</a:t>
              </a:r>
            </a:p>
          </p:txBody>
        </p:sp>
      </p:grpSp>
      <p:grpSp>
        <p:nvGrpSpPr>
          <p:cNvPr id="11" name="Group 10"/>
          <p:cNvGrpSpPr/>
          <p:nvPr/>
        </p:nvGrpSpPr>
        <p:grpSpPr>
          <a:xfrm>
            <a:off x="1761946" y="3687691"/>
            <a:ext cx="2434306" cy="584775"/>
            <a:chOff x="4195094" y="3429000"/>
            <a:chExt cx="2434306" cy="584775"/>
          </a:xfrm>
        </p:grpSpPr>
        <p:sp>
          <p:nvSpPr>
            <p:cNvPr id="33" name="Text Box 32"/>
            <p:cNvSpPr txBox="1">
              <a:spLocks noChangeArrowheads="1"/>
            </p:cNvSpPr>
            <p:nvPr/>
          </p:nvSpPr>
          <p:spPr bwMode="auto">
            <a:xfrm>
              <a:off x="4195094" y="3429000"/>
              <a:ext cx="2093410"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SEI releases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SGMM v1.1 product suite</a:t>
              </a:r>
            </a:p>
          </p:txBody>
        </p:sp>
        <p:sp>
          <p:nvSpPr>
            <p:cNvPr id="8" name="Diamond 7"/>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45" name="Group 44"/>
          <p:cNvGrpSpPr/>
          <p:nvPr/>
        </p:nvGrpSpPr>
        <p:grpSpPr>
          <a:xfrm>
            <a:off x="1640607" y="4299488"/>
            <a:ext cx="3031960" cy="584775"/>
            <a:chOff x="3656906" y="3429000"/>
            <a:chExt cx="2972494" cy="584775"/>
          </a:xfrm>
        </p:grpSpPr>
        <p:sp>
          <p:nvSpPr>
            <p:cNvPr id="46" name="Text Box 32"/>
            <p:cNvSpPr txBox="1">
              <a:spLocks noChangeArrowheads="1"/>
            </p:cNvSpPr>
            <p:nvPr/>
          </p:nvSpPr>
          <p:spPr bwMode="auto">
            <a:xfrm>
              <a:off x="3656906" y="3429000"/>
              <a:ext cx="2631598"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Licensing &amp; certification program for SGMM Navigation begins</a:t>
              </a:r>
            </a:p>
          </p:txBody>
        </p:sp>
        <p:sp>
          <p:nvSpPr>
            <p:cNvPr id="47" name="Diamond 46"/>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sp>
        <p:nvSpPr>
          <p:cNvPr id="15" name="TextBox 14"/>
          <p:cNvSpPr txBox="1"/>
          <p:nvPr/>
        </p:nvSpPr>
        <p:spPr>
          <a:xfrm>
            <a:off x="1716588" y="5742495"/>
            <a:ext cx="5911958" cy="492443"/>
          </a:xfrm>
          <a:prstGeom prst="rect">
            <a:avLst/>
          </a:prstGeom>
          <a:noFill/>
        </p:spPr>
        <p:txBody>
          <a:bodyPr wrap="square" rtlCol="0">
            <a:spAutoFit/>
          </a:bodyPr>
          <a:lstStyle/>
          <a:p>
            <a:r>
              <a:rPr lang="en-US" sz="2600" i="1" dirty="0">
                <a:ln w="1905"/>
                <a:solidFill>
                  <a:schemeClr val="accent1"/>
                </a:solidFill>
                <a:effectLst>
                  <a:innerShdw blurRad="69850" dist="43180" dir="5400000">
                    <a:srgbClr val="000000">
                      <a:alpha val="65000"/>
                    </a:srgbClr>
                  </a:innerShdw>
                </a:effectLst>
              </a:rPr>
              <a:t>Developed by utilities, for utilities</a:t>
            </a:r>
          </a:p>
        </p:txBody>
      </p:sp>
      <p:grpSp>
        <p:nvGrpSpPr>
          <p:cNvPr id="32" name="Group 31"/>
          <p:cNvGrpSpPr/>
          <p:nvPr/>
        </p:nvGrpSpPr>
        <p:grpSpPr>
          <a:xfrm>
            <a:off x="2467400" y="4911285"/>
            <a:ext cx="2779296" cy="584775"/>
            <a:chOff x="3850104" y="3429000"/>
            <a:chExt cx="2779296" cy="584775"/>
          </a:xfrm>
        </p:grpSpPr>
        <p:sp>
          <p:nvSpPr>
            <p:cNvPr id="34" name="Text Box 32"/>
            <p:cNvSpPr txBox="1">
              <a:spLocks noChangeArrowheads="1"/>
            </p:cNvSpPr>
            <p:nvPr/>
          </p:nvSpPr>
          <p:spPr bwMode="auto">
            <a:xfrm>
              <a:off x="3850104" y="3429000"/>
              <a:ext cx="2438400"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SEI releases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SGMM v1.2 product suite</a:t>
              </a:r>
            </a:p>
          </p:txBody>
        </p:sp>
        <p:sp>
          <p:nvSpPr>
            <p:cNvPr id="35" name="Diamond 34"/>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9" name="Group 8"/>
          <p:cNvGrpSpPr/>
          <p:nvPr/>
        </p:nvGrpSpPr>
        <p:grpSpPr>
          <a:xfrm>
            <a:off x="1886321" y="1972421"/>
            <a:ext cx="2085649" cy="853510"/>
            <a:chOff x="2028613" y="1980768"/>
            <a:chExt cx="2314787" cy="853510"/>
          </a:xfrm>
        </p:grpSpPr>
        <p:sp>
          <p:nvSpPr>
            <p:cNvPr id="23" name="Rectangle 22"/>
            <p:cNvSpPr/>
            <p:nvPr/>
          </p:nvSpPr>
          <p:spPr bwMode="auto">
            <a:xfrm>
              <a:off x="2028614" y="1980768"/>
              <a:ext cx="2314786" cy="85351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24" name="Rectangle 23"/>
            <p:cNvSpPr/>
            <p:nvPr/>
          </p:nvSpPr>
          <p:spPr bwMode="auto">
            <a:xfrm>
              <a:off x="2028614" y="1980768"/>
              <a:ext cx="2314786" cy="179960"/>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25" name="Text Box 32"/>
            <p:cNvSpPr txBox="1">
              <a:spLocks noChangeArrowheads="1"/>
            </p:cNvSpPr>
            <p:nvPr/>
          </p:nvSpPr>
          <p:spPr bwMode="auto">
            <a:xfrm>
              <a:off x="2028613" y="2157218"/>
              <a:ext cx="2280166" cy="338554"/>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Utilities use SGMM v1.0</a:t>
              </a:r>
            </a:p>
          </p:txBody>
        </p:sp>
      </p:grpSp>
      <p:grpSp>
        <p:nvGrpSpPr>
          <p:cNvPr id="12" name="Group 11"/>
          <p:cNvGrpSpPr/>
          <p:nvPr/>
        </p:nvGrpSpPr>
        <p:grpSpPr>
          <a:xfrm>
            <a:off x="4026145" y="1972421"/>
            <a:ext cx="1003055" cy="861856"/>
            <a:chOff x="4378884" y="1972421"/>
            <a:chExt cx="1107509" cy="861856"/>
          </a:xfrm>
        </p:grpSpPr>
        <p:sp>
          <p:nvSpPr>
            <p:cNvPr id="38" name="Rectangle 37"/>
            <p:cNvSpPr/>
            <p:nvPr/>
          </p:nvSpPr>
          <p:spPr bwMode="auto">
            <a:xfrm>
              <a:off x="4378884" y="1972421"/>
              <a:ext cx="1107509" cy="861856"/>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39" name="Rectangle 38"/>
            <p:cNvSpPr/>
            <p:nvPr/>
          </p:nvSpPr>
          <p:spPr bwMode="auto">
            <a:xfrm>
              <a:off x="4378884" y="1972421"/>
              <a:ext cx="1107509" cy="188307"/>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40" name="Text Box 32"/>
            <p:cNvSpPr txBox="1">
              <a:spLocks noChangeArrowheads="1"/>
            </p:cNvSpPr>
            <p:nvPr/>
          </p:nvSpPr>
          <p:spPr bwMode="auto">
            <a:xfrm>
              <a:off x="4434874" y="2160728"/>
              <a:ext cx="957262" cy="395102"/>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v1.1</a:t>
              </a:r>
            </a:p>
          </p:txBody>
        </p:sp>
      </p:grpSp>
      <p:grpSp>
        <p:nvGrpSpPr>
          <p:cNvPr id="30" name="Group 29"/>
          <p:cNvGrpSpPr/>
          <p:nvPr/>
        </p:nvGrpSpPr>
        <p:grpSpPr>
          <a:xfrm>
            <a:off x="5079909" y="1972421"/>
            <a:ext cx="2692490" cy="861226"/>
            <a:chOff x="5542383" y="1972421"/>
            <a:chExt cx="2461024" cy="861226"/>
          </a:xfrm>
        </p:grpSpPr>
        <p:sp>
          <p:nvSpPr>
            <p:cNvPr id="43" name="Rectangle 42"/>
            <p:cNvSpPr/>
            <p:nvPr/>
          </p:nvSpPr>
          <p:spPr bwMode="auto">
            <a:xfrm>
              <a:off x="5542383" y="1986899"/>
              <a:ext cx="2461024" cy="846748"/>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44" name="Rectangle 43"/>
            <p:cNvSpPr/>
            <p:nvPr/>
          </p:nvSpPr>
          <p:spPr bwMode="auto">
            <a:xfrm>
              <a:off x="5542383" y="1972421"/>
              <a:ext cx="2461024" cy="180859"/>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48" name="Text Box 32"/>
            <p:cNvSpPr txBox="1">
              <a:spLocks noChangeArrowheads="1"/>
            </p:cNvSpPr>
            <p:nvPr/>
          </p:nvSpPr>
          <p:spPr bwMode="auto">
            <a:xfrm>
              <a:off x="5617029" y="2155218"/>
              <a:ext cx="2307771" cy="391226"/>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v1.2</a:t>
              </a:r>
            </a:p>
          </p:txBody>
        </p:sp>
      </p:grpSp>
      <p:grpSp>
        <p:nvGrpSpPr>
          <p:cNvPr id="41" name="Group 40"/>
          <p:cNvGrpSpPr/>
          <p:nvPr/>
        </p:nvGrpSpPr>
        <p:grpSpPr>
          <a:xfrm>
            <a:off x="6177080" y="2926121"/>
            <a:ext cx="902972" cy="1757967"/>
            <a:chOff x="4387714" y="1972421"/>
            <a:chExt cx="1159733" cy="1757967"/>
          </a:xfrm>
        </p:grpSpPr>
        <p:sp>
          <p:nvSpPr>
            <p:cNvPr id="49" name="Rectangle 48"/>
            <p:cNvSpPr/>
            <p:nvPr/>
          </p:nvSpPr>
          <p:spPr bwMode="auto">
            <a:xfrm>
              <a:off x="4387717" y="1972421"/>
              <a:ext cx="1159730" cy="151230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50" name="Rectangle 49"/>
            <p:cNvSpPr/>
            <p:nvPr/>
          </p:nvSpPr>
          <p:spPr bwMode="auto">
            <a:xfrm>
              <a:off x="4387714" y="1972421"/>
              <a:ext cx="1159730" cy="188307"/>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51" name="Text Box 32"/>
            <p:cNvSpPr txBox="1">
              <a:spLocks noChangeArrowheads="1"/>
            </p:cNvSpPr>
            <p:nvPr/>
          </p:nvSpPr>
          <p:spPr bwMode="auto">
            <a:xfrm>
              <a:off x="4434870" y="2160728"/>
              <a:ext cx="1085657" cy="1569660"/>
            </a:xfrm>
            <a:prstGeom prst="rect">
              <a:avLst/>
            </a:prstGeom>
            <a:noFill/>
            <a:ln w="12700">
              <a:noFill/>
              <a:miter lim="800000"/>
              <a:headEnd/>
              <a:tailEnd/>
            </a:ln>
            <a:effectLst>
              <a:softEdge rad="38100"/>
            </a:effectLst>
          </p:spPr>
          <p:txBody>
            <a:bodyPr wrap="square" lIns="45720" tIns="45720" rIns="0" bIns="45720">
              <a:spAutoFit/>
            </a:bodyPr>
            <a:lstStyle/>
            <a:p>
              <a:pPr algn="l">
                <a:spcBef>
                  <a:spcPct val="0"/>
                </a:spcBef>
              </a:pPr>
              <a:r>
                <a:rPr lang="en-US" sz="1600" b="0" dirty="0">
                  <a:solidFill>
                    <a:srgbClr val="000000"/>
                  </a:solidFill>
                  <a:latin typeface="Arial Narrow"/>
                  <a:ea typeface="ＭＳ Ｐゴシック"/>
                  <a:cs typeface="Arial Narrow"/>
                </a:rPr>
                <a:t>SGMM Open Assess-</a:t>
              </a:r>
              <a:r>
                <a:rPr lang="en-US" sz="1600" b="0" dirty="0" err="1">
                  <a:solidFill>
                    <a:srgbClr val="000000"/>
                  </a:solidFill>
                  <a:latin typeface="Arial Narrow"/>
                  <a:ea typeface="ＭＳ Ｐゴシック"/>
                  <a:cs typeface="Arial Narrow"/>
                </a:rPr>
                <a:t>ment</a:t>
              </a:r>
              <a:r>
                <a:rPr lang="en-US" sz="1600" b="0" dirty="0">
                  <a:solidFill>
                    <a:srgbClr val="000000"/>
                  </a:solidFill>
                  <a:latin typeface="Arial Narrow"/>
                  <a:ea typeface="ＭＳ Ｐゴシック"/>
                  <a:cs typeface="Arial Narrow"/>
                </a:rPr>
                <a:t>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Event</a:t>
              </a:r>
            </a:p>
            <a:p>
              <a:pPr algn="l">
                <a:spcBef>
                  <a:spcPct val="0"/>
                </a:spcBef>
              </a:pPr>
              <a:endParaRPr lang="en-US" sz="1600" b="0" dirty="0">
                <a:solidFill>
                  <a:srgbClr val="000000"/>
                </a:solidFill>
                <a:latin typeface="Arial Narrow"/>
                <a:ea typeface="ＭＳ Ｐゴシック"/>
                <a:cs typeface="Arial Narrow"/>
              </a:endParaRPr>
            </a:p>
          </p:txBody>
        </p:sp>
      </p:grpSp>
      <p:grpSp>
        <p:nvGrpSpPr>
          <p:cNvPr id="52" name="Group 51"/>
          <p:cNvGrpSpPr/>
          <p:nvPr/>
        </p:nvGrpSpPr>
        <p:grpSpPr>
          <a:xfrm>
            <a:off x="1930721" y="2829672"/>
            <a:ext cx="2459149" cy="830997"/>
            <a:chOff x="6248400" y="3429000"/>
            <a:chExt cx="2459149" cy="830997"/>
          </a:xfrm>
        </p:grpSpPr>
        <p:sp>
          <p:nvSpPr>
            <p:cNvPr id="54" name="Text Box 32"/>
            <p:cNvSpPr txBox="1">
              <a:spLocks noChangeArrowheads="1"/>
            </p:cNvSpPr>
            <p:nvPr/>
          </p:nvSpPr>
          <p:spPr bwMode="auto">
            <a:xfrm>
              <a:off x="6614139" y="3429000"/>
              <a:ext cx="2093410" cy="830997"/>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Software Engineering Institute becomes model steward</a:t>
              </a:r>
            </a:p>
          </p:txBody>
        </p:sp>
        <p:sp>
          <p:nvSpPr>
            <p:cNvPr id="57" name="Diamond 56"/>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58" name="Group 57"/>
          <p:cNvGrpSpPr/>
          <p:nvPr/>
        </p:nvGrpSpPr>
        <p:grpSpPr>
          <a:xfrm>
            <a:off x="7827774" y="1972421"/>
            <a:ext cx="1152144" cy="1007448"/>
            <a:chOff x="2028614" y="1980767"/>
            <a:chExt cx="1278724" cy="1007448"/>
          </a:xfrm>
        </p:grpSpPr>
        <p:sp>
          <p:nvSpPr>
            <p:cNvPr id="59" name="Rectangle 58"/>
            <p:cNvSpPr/>
            <p:nvPr/>
          </p:nvSpPr>
          <p:spPr bwMode="auto">
            <a:xfrm>
              <a:off x="2028614" y="1980767"/>
              <a:ext cx="1278724" cy="1007447"/>
            </a:xfrm>
            <a:prstGeom prst="rect">
              <a:avLst/>
            </a:prstGeom>
            <a:gradFill flip="none" rotWithShape="1">
              <a:gsLst>
                <a:gs pos="35000">
                  <a:schemeClr val="bg1">
                    <a:alpha val="25000"/>
                  </a:schemeClr>
                </a:gs>
                <a:gs pos="0">
                  <a:schemeClr val="bg1">
                    <a:alpha val="61000"/>
                  </a:schemeClr>
                </a:gs>
                <a:gs pos="100000">
                  <a:schemeClr val="bg1">
                    <a:alpha val="0"/>
                  </a:schemeClr>
                </a:gs>
              </a:gsLst>
              <a:lin ang="0" scaled="1"/>
              <a:tileRect/>
            </a:gradFill>
            <a:ln w="19050" cap="flat" cmpd="sng" algn="ctr">
              <a:gradFill flip="none" rotWithShape="1">
                <a:gsLst>
                  <a:gs pos="35000">
                    <a:srgbClr val="B46F25"/>
                  </a:gs>
                  <a:gs pos="95000">
                    <a:srgbClr val="B46F25">
                      <a:alpha val="0"/>
                    </a:srgbClr>
                  </a:gs>
                </a:gsLst>
                <a:lin ang="0" scaled="1"/>
                <a:tileRect/>
              </a:gra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60" name="Rectangle 59"/>
            <p:cNvSpPr/>
            <p:nvPr/>
          </p:nvSpPr>
          <p:spPr bwMode="auto">
            <a:xfrm>
              <a:off x="2028614" y="1980768"/>
              <a:ext cx="1278724" cy="179960"/>
            </a:xfrm>
            <a:prstGeom prst="rect">
              <a:avLst/>
            </a:prstGeom>
            <a:gradFill flip="none" rotWithShape="1">
              <a:gsLst>
                <a:gs pos="35000">
                  <a:srgbClr val="F7941E"/>
                </a:gs>
                <a:gs pos="100000">
                  <a:schemeClr val="bg1">
                    <a:alpha val="0"/>
                  </a:schemeClr>
                </a:gs>
              </a:gsLst>
              <a:lin ang="0" scaled="1"/>
              <a:tileRect/>
            </a:gradFill>
            <a:ln w="19050" cap="flat" cmpd="sng" algn="ctr">
              <a:gradFill flip="none" rotWithShape="1">
                <a:gsLst>
                  <a:gs pos="35000">
                    <a:srgbClr val="B46F25"/>
                  </a:gs>
                  <a:gs pos="95000">
                    <a:srgbClr val="B46F25">
                      <a:alpha val="0"/>
                    </a:srgbClr>
                  </a:gs>
                </a:gsLst>
                <a:lin ang="0" scaled="1"/>
                <a:tileRect/>
              </a:gra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61" name="Text Box 32"/>
            <p:cNvSpPr txBox="1">
              <a:spLocks noChangeArrowheads="1"/>
            </p:cNvSpPr>
            <p:nvPr/>
          </p:nvSpPr>
          <p:spPr bwMode="auto">
            <a:xfrm>
              <a:off x="2028614" y="2157218"/>
              <a:ext cx="1274775" cy="830997"/>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SGMM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public release</a:t>
              </a:r>
            </a:p>
          </p:txBody>
        </p:sp>
      </p:grpSp>
      <p:sp>
        <p:nvSpPr>
          <p:cNvPr id="7" name="Rectangle 6" hidden="1"/>
          <p:cNvSpPr/>
          <p:nvPr/>
        </p:nvSpPr>
        <p:spPr bwMode="auto">
          <a:xfrm>
            <a:off x="7804784" y="2923460"/>
            <a:ext cx="1194436" cy="1008459"/>
          </a:xfrm>
          <a:prstGeom prst="rect">
            <a:avLst/>
          </a:prstGeom>
          <a:gradFill flip="none" rotWithShape="1">
            <a:gsLst>
              <a:gs pos="75000">
                <a:srgbClr val="E8EAE8">
                  <a:alpha val="0"/>
                </a:srgbClr>
              </a:gs>
              <a:gs pos="0">
                <a:srgbClr val="E8EAE8">
                  <a:alpha val="0"/>
                </a:srgbClr>
              </a:gs>
              <a:gs pos="100000">
                <a:srgbClr val="E8EAE8"/>
              </a:gs>
            </a:gsLst>
            <a:lin ang="0" scaled="1"/>
            <a:tileRect/>
          </a:gradFill>
          <a:ln w="19050" cap="flat" cmpd="sng" algn="ctr">
            <a:gradFill flip="none" rotWithShape="1">
              <a:gsLst>
                <a:gs pos="75000">
                  <a:schemeClr val="bg1">
                    <a:alpha val="0"/>
                  </a:schemeClr>
                </a:gs>
                <a:gs pos="100000">
                  <a:schemeClr val="bg1"/>
                </a:gs>
              </a:gsLst>
              <a:lin ang="0" scaled="1"/>
              <a:tileRect/>
            </a:gra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8481083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a:xfrm>
            <a:off x="533400" y="422275"/>
            <a:ext cx="8153400" cy="338554"/>
          </a:xfrm>
        </p:spPr>
        <p:txBody>
          <a:bodyPr/>
          <a:lstStyle/>
          <a:p>
            <a:pPr>
              <a:tabLst>
                <a:tab pos="8115300" algn="r"/>
              </a:tabLst>
            </a:pPr>
            <a:r>
              <a:rPr lang="en-US" sz="2400" dirty="0"/>
              <a:t>The Software Engineering Institute  </a:t>
            </a:r>
          </a:p>
        </p:txBody>
      </p:sp>
      <p:sp>
        <p:nvSpPr>
          <p:cNvPr id="43010" name="Rectangle 5"/>
          <p:cNvSpPr>
            <a:spLocks noGrp="1" noChangeArrowheads="1"/>
          </p:cNvSpPr>
          <p:nvPr>
            <p:ph idx="1"/>
          </p:nvPr>
        </p:nvSpPr>
        <p:spPr>
          <a:xfrm>
            <a:off x="533400" y="1143000"/>
            <a:ext cx="4800600" cy="4800600"/>
          </a:xfrm>
        </p:spPr>
        <p:txBody>
          <a:bodyPr/>
          <a:lstStyle/>
          <a:p>
            <a:pPr marL="0" indent="0">
              <a:spcAft>
                <a:spcPts val="1500"/>
              </a:spcAft>
            </a:pPr>
            <a:r>
              <a:rPr lang="en-US" sz="1800" dirty="0"/>
              <a:t>The SEI is a federally-funded research and development center at Carnegie Mellon University, a global university recognized worldwide for its energy and environmental research initiatives.</a:t>
            </a:r>
          </a:p>
          <a:p>
            <a:pPr marL="0" indent="0">
              <a:spcAft>
                <a:spcPts val="1500"/>
              </a:spcAft>
            </a:pPr>
            <a:r>
              <a:rPr lang="en-US" sz="1800" dirty="0"/>
              <a:t>A trusted, objective source of best practices, methods and tools to organizations worldwide, the SEI is a global leader in software and systems engineering, process improvement and security best practices – all critical elements of smart grid success.</a:t>
            </a:r>
          </a:p>
          <a:p>
            <a:pPr marL="0" indent="0">
              <a:spcAft>
                <a:spcPts val="1500"/>
              </a:spcAft>
            </a:pPr>
            <a:r>
              <a:rPr lang="en-US" sz="1800" dirty="0"/>
              <a:t>The SEI collaborates in public-private partnership with government and industry on important cyber security, architecture, and interoperability challenges of the smart grid.</a:t>
            </a:r>
          </a:p>
        </p:txBody>
      </p:sp>
      <p:pic>
        <p:nvPicPr>
          <p:cNvPr id="2" name="Picture 1" descr="CMU_logo_stack_r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1" y="4830575"/>
            <a:ext cx="2419341" cy="1570225"/>
          </a:xfrm>
          <a:prstGeom prst="rect">
            <a:avLst/>
          </a:prstGeom>
        </p:spPr>
      </p:pic>
      <p:pic>
        <p:nvPicPr>
          <p:cNvPr id="5" name="Picture 4" descr="SEI Annual Report 2008.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5000" y="-3592"/>
            <a:ext cx="3450336" cy="4637982"/>
          </a:xfrm>
          <a:prstGeom prst="rect">
            <a:avLst/>
          </a:prstGeom>
        </p:spPr>
      </p:pic>
    </p:spTree>
    <p:extLst>
      <p:ext uri="{BB962C8B-B14F-4D97-AF65-F5344CB8AC3E}">
        <p14:creationId xmlns:p14="http://schemas.microsoft.com/office/powerpoint/2010/main" val="38681101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dirty="0"/>
              <a:t>The SEI’s Role as Steward of the SGMM</a:t>
            </a:r>
          </a:p>
        </p:txBody>
      </p:sp>
      <p:sp>
        <p:nvSpPr>
          <p:cNvPr id="6147" name="Rectangle 5"/>
          <p:cNvSpPr>
            <a:spLocks noGrp="1" noChangeArrowheads="1"/>
          </p:cNvSpPr>
          <p:nvPr>
            <p:ph sz="half" idx="1"/>
          </p:nvPr>
        </p:nvSpPr>
        <p:spPr>
          <a:xfrm>
            <a:off x="4114800" y="1295400"/>
            <a:ext cx="4800600" cy="4800600"/>
          </a:xfrm>
        </p:spPr>
        <p:txBody>
          <a:bodyPr/>
          <a:lstStyle/>
          <a:p>
            <a:pPr>
              <a:spcAft>
                <a:spcPts val="1140"/>
              </a:spcAft>
            </a:pPr>
            <a:r>
              <a:rPr lang="en-US" sz="1800" dirty="0"/>
              <a:t>Provide</a:t>
            </a:r>
            <a:r>
              <a:rPr lang="en-US" sz="1800" b="1" dirty="0">
                <a:solidFill>
                  <a:srgbClr val="004DBF"/>
                </a:solidFill>
              </a:rPr>
              <a:t> governance </a:t>
            </a:r>
            <a:r>
              <a:rPr lang="en-US" sz="1800" dirty="0"/>
              <a:t>working with multiple stakeholders</a:t>
            </a:r>
          </a:p>
          <a:p>
            <a:pPr>
              <a:spcAft>
                <a:spcPts val="1140"/>
              </a:spcAft>
            </a:pPr>
            <a:r>
              <a:rPr lang="en-US" sz="1800" dirty="0"/>
              <a:t>Enable </a:t>
            </a:r>
            <a:r>
              <a:rPr lang="en-US" sz="1800" b="1" dirty="0">
                <a:solidFill>
                  <a:srgbClr val="004DBF"/>
                </a:solidFill>
              </a:rPr>
              <a:t>widespread availability</a:t>
            </a:r>
            <a:r>
              <a:rPr lang="en-US" sz="1800" dirty="0"/>
              <a:t>, adoption, </a:t>
            </a:r>
            <a:br>
              <a:rPr lang="en-US" sz="1800" dirty="0"/>
            </a:br>
            <a:r>
              <a:rPr lang="en-US" sz="1800" dirty="0"/>
              <a:t>and use of the model for the benefit of the community</a:t>
            </a:r>
          </a:p>
          <a:p>
            <a:pPr>
              <a:spcAft>
                <a:spcPts val="1140"/>
              </a:spcAft>
            </a:pPr>
            <a:r>
              <a:rPr lang="en-US" sz="1800" b="1" dirty="0">
                <a:solidFill>
                  <a:srgbClr val="004DBF"/>
                </a:solidFill>
              </a:rPr>
              <a:t>Evolve the model </a:t>
            </a:r>
            <a:r>
              <a:rPr lang="en-US" sz="1800" dirty="0"/>
              <a:t>based on stakeholder needs, market developments, user feedback, and interactions with domain experts</a:t>
            </a:r>
          </a:p>
          <a:p>
            <a:pPr>
              <a:spcAft>
                <a:spcPts val="1140"/>
              </a:spcAft>
            </a:pPr>
            <a:r>
              <a:rPr lang="en-US" sz="1800" dirty="0"/>
              <a:t>Develop </a:t>
            </a:r>
            <a:r>
              <a:rPr lang="en-US" sz="1800" b="1" dirty="0">
                <a:solidFill>
                  <a:srgbClr val="004DBF"/>
                </a:solidFill>
              </a:rPr>
              <a:t>transition </a:t>
            </a:r>
            <a:r>
              <a:rPr lang="en-US" sz="1800" dirty="0"/>
              <a:t>mechanisms—education, training, awareness, research collaboration—</a:t>
            </a:r>
            <a:br>
              <a:rPr lang="en-US" sz="1800" dirty="0"/>
            </a:br>
            <a:r>
              <a:rPr lang="en-US" sz="1800" dirty="0"/>
              <a:t>to support the model</a:t>
            </a:r>
          </a:p>
          <a:p>
            <a:pPr>
              <a:spcAft>
                <a:spcPts val="1140"/>
              </a:spcAft>
            </a:pPr>
            <a:r>
              <a:rPr lang="en-US" sz="1800" dirty="0"/>
              <a:t>Grow the SGMM </a:t>
            </a:r>
            <a:r>
              <a:rPr lang="en-US" sz="1800" b="1" dirty="0">
                <a:solidFill>
                  <a:srgbClr val="004DBF"/>
                </a:solidFill>
              </a:rPr>
              <a:t>community </a:t>
            </a:r>
            <a:r>
              <a:rPr lang="en-US" sz="1800" dirty="0"/>
              <a:t>of users worldwide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3400" y="1143000"/>
            <a:ext cx="3154685" cy="2882189"/>
          </a:xfrm>
          <a:prstGeom prst="rect">
            <a:avLst/>
          </a:prstGeom>
          <a:effectLst>
            <a:outerShdw blurRad="50800" dist="38100" dir="2700000">
              <a:srgbClr val="000000">
                <a:alpha val="43000"/>
              </a:srgbClr>
            </a:outerShdw>
          </a:effec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399" y="4114800"/>
            <a:ext cx="3152431" cy="1858433"/>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2830784757"/>
      </p:ext>
    </p:extLst>
  </p:cSld>
  <p:clrMapOvr>
    <a:masterClrMapping/>
  </p:clrMapOvr>
  <p:transition/>
</p:sld>
</file>

<file path=ppt/theme/theme1.xml><?xml version="1.0" encoding="utf-8"?>
<a:theme xmlns:a="http://schemas.openxmlformats.org/drawingml/2006/main" name="SGMM v1.2 Theme">
  <a:themeElements>
    <a:clrScheme name="Custom 2">
      <a:dk1>
        <a:srgbClr val="000000"/>
      </a:dk1>
      <a:lt1>
        <a:srgbClr val="FFFFFF"/>
      </a:lt1>
      <a:dk2>
        <a:srgbClr val="0C330C"/>
      </a:dk2>
      <a:lt2>
        <a:srgbClr val="808080"/>
      </a:lt2>
      <a:accent1>
        <a:srgbClr val="04813C"/>
      </a:accent1>
      <a:accent2>
        <a:srgbClr val="DE6621"/>
      </a:accent2>
      <a:accent3>
        <a:srgbClr val="196619"/>
      </a:accent3>
      <a:accent4>
        <a:srgbClr val="E7AC43"/>
      </a:accent4>
      <a:accent5>
        <a:srgbClr val="F3EA35"/>
      </a:accent5>
      <a:accent6>
        <a:srgbClr val="406CBB"/>
      </a:accent6>
      <a:hlink>
        <a:srgbClr val="315597"/>
      </a:hlink>
      <a:folHlink>
        <a:srgbClr val="549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SGMM v1.2 Theme">
  <a:themeElements>
    <a:clrScheme name="Custom 2">
      <a:dk1>
        <a:srgbClr val="000000"/>
      </a:dk1>
      <a:lt1>
        <a:srgbClr val="FFFFFF"/>
      </a:lt1>
      <a:dk2>
        <a:srgbClr val="0C330C"/>
      </a:dk2>
      <a:lt2>
        <a:srgbClr val="808080"/>
      </a:lt2>
      <a:accent1>
        <a:srgbClr val="04813C"/>
      </a:accent1>
      <a:accent2>
        <a:srgbClr val="DE6621"/>
      </a:accent2>
      <a:accent3>
        <a:srgbClr val="196619"/>
      </a:accent3>
      <a:accent4>
        <a:srgbClr val="E7AC43"/>
      </a:accent4>
      <a:accent5>
        <a:srgbClr val="F3EA35"/>
      </a:accent5>
      <a:accent6>
        <a:srgbClr val="406CBB"/>
      </a:accent6>
      <a:hlink>
        <a:srgbClr val="315597"/>
      </a:hlink>
      <a:folHlink>
        <a:srgbClr val="549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69AB0501BD1498F35B3764DBC5F91" ma:contentTypeVersion="1" ma:contentTypeDescription="Create a new document." ma:contentTypeScope="" ma:versionID="154824627f0fbfa6d416f9baeb62c277">
  <xsd:schema xmlns:xsd="http://www.w3.org/2001/XMLSchema" xmlns:xs="http://www.w3.org/2001/XMLSchema" xmlns:p="http://schemas.microsoft.com/office/2006/metadata/properties" xmlns:ns2="e26527ae-6ae6-4eb4-b0b4-236386974122" targetNamespace="http://schemas.microsoft.com/office/2006/metadata/properties" ma:root="true" ma:fieldsID="5e6dbb546426e023a1f94a17872b11e4" ns2:_="">
    <xsd:import namespace="e26527ae-6ae6-4eb4-b0b4-23638697412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527ae-6ae6-4eb4-b0b4-2363869741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e26527ae-6ae6-4eb4-b0b4-236386974122">WSZTWPJNJQ27-604199793-203</_dlc_DocId>
    <_dlc_DocIdUrl xmlns="e26527ae-6ae6-4eb4-b0b4-236386974122">
      <Url>https://collaboration.sei.cmu.edu/sites/CAcontent/_layouts/15/DocIdRedir.aspx?ID=WSZTWPJNJQ27-604199793-203</Url>
      <Description>WSZTWPJNJQ27-604199793-203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D543B4C-B457-400C-A6D3-3024B05AD2BA}"/>
</file>

<file path=customXml/itemProps2.xml><?xml version="1.0" encoding="utf-8"?>
<ds:datastoreItem xmlns:ds="http://schemas.openxmlformats.org/officeDocument/2006/customXml" ds:itemID="{9F84D2D9-F300-45E3-9F9B-7BF31C39B998}">
  <ds:schemaRefs>
    <ds:schemaRef ds:uri="http://schemas.microsoft.com/sharepoint/v3/contenttype/forms"/>
  </ds:schemaRefs>
</ds:datastoreItem>
</file>

<file path=customXml/itemProps3.xml><?xml version="1.0" encoding="utf-8"?>
<ds:datastoreItem xmlns:ds="http://schemas.openxmlformats.org/officeDocument/2006/customXml" ds:itemID="{9C0ECE3D-C65D-4965-B0EE-E7311FB8551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38EE28B-0591-4AA9-84FA-6F6190AA9D6E}"/>
</file>

<file path=docProps/app.xml><?xml version="1.0" encoding="utf-8"?>
<Properties xmlns="http://schemas.openxmlformats.org/officeDocument/2006/extended-properties" xmlns:vt="http://schemas.openxmlformats.org/officeDocument/2006/docPropsVTypes">
  <Template>2007-presentation-basic</Template>
  <TotalTime>15450</TotalTime>
  <Words>2147</Words>
  <Application>Microsoft Office PowerPoint</Application>
  <PresentationFormat>On-screen Show (4:3)</PresentationFormat>
  <Paragraphs>429</Paragraphs>
  <Slides>35</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ＭＳ Ｐゴシック</vt:lpstr>
      <vt:lpstr>Arial</vt:lpstr>
      <vt:lpstr>Arial Black</vt:lpstr>
      <vt:lpstr>Arial Narrow</vt:lpstr>
      <vt:lpstr>Arial Narrow Bold</vt:lpstr>
      <vt:lpstr>Calibri</vt:lpstr>
      <vt:lpstr>Gill Sans Light</vt:lpstr>
      <vt:lpstr>Times</vt:lpstr>
      <vt:lpstr>Wingdings</vt:lpstr>
      <vt:lpstr>Zapf Dingbats</vt:lpstr>
      <vt:lpstr>SGMM v1.2 Theme</vt:lpstr>
      <vt:lpstr>8_SGMM v1.2 Theme</vt:lpstr>
      <vt:lpstr>PowerPoint Presentation</vt:lpstr>
      <vt:lpstr>Agenda</vt:lpstr>
      <vt:lpstr>Opening remarks</vt:lpstr>
      <vt:lpstr>Agenda</vt:lpstr>
      <vt:lpstr>A major power grid transformation is underway</vt:lpstr>
      <vt:lpstr>The Smart Grid Maturity Model is</vt:lpstr>
      <vt:lpstr>SGMM timeline</vt:lpstr>
      <vt:lpstr>The Software Engineering Institute  </vt:lpstr>
      <vt:lpstr>The SEI’s Role as Steward of the SGMM</vt:lpstr>
      <vt:lpstr>SGMM at a glance</vt:lpstr>
      <vt:lpstr>Smart Grid Maturity Model – levels </vt:lpstr>
      <vt:lpstr>Smart Grid Maturity Model – domains</vt:lpstr>
      <vt:lpstr>PowerPoint Presentation</vt:lpstr>
      <vt:lpstr>SGMM Compass Survey</vt:lpstr>
      <vt:lpstr>SGMM Navigation: five-phase, expert-led process</vt:lpstr>
      <vt:lpstr>Compass results: maturity profile example results</vt:lpstr>
      <vt:lpstr>Compass results: dashboard example results</vt:lpstr>
      <vt:lpstr>Compass results: peer community comparison example results</vt:lpstr>
      <vt:lpstr>Strategy, Mgmt, &amp; Regulatory</vt:lpstr>
      <vt:lpstr>Strategy, Mgmt, &amp; Regulatory</vt:lpstr>
      <vt:lpstr>Navigation results: consensus aspirations example results</vt:lpstr>
      <vt:lpstr>SGMM benefits – a community view</vt:lpstr>
      <vt:lpstr>Agenda</vt:lpstr>
      <vt:lpstr>Navigation process</vt:lpstr>
      <vt:lpstr>Guidelines for completing the Survey -1</vt:lpstr>
      <vt:lpstr>Guidelines for completing the Survey -2</vt:lpstr>
      <vt:lpstr>Tie-breakers</vt:lpstr>
      <vt:lpstr>Guidelines for participation</vt:lpstr>
      <vt:lpstr>Agenda</vt:lpstr>
      <vt:lpstr>PowerPoint Presentation</vt:lpstr>
      <vt:lpstr>Agenda</vt:lpstr>
      <vt:lpstr>Navigation process</vt:lpstr>
      <vt:lpstr>Contact information</vt:lpstr>
      <vt:lpstr>Notices</vt:lpstr>
      <vt:lpstr>Back up slides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Smart Grid Maturity Model Navigation Process   Survey Workshop for &lt;organization name&gt;</dc:title>
  <dc:creator>Ray Jones</dc:creator>
  <cp:lastModifiedBy>Paul Ruggiero</cp:lastModifiedBy>
  <cp:revision>410</cp:revision>
  <cp:lastPrinted>2012-09-17T15:39:56Z</cp:lastPrinted>
  <dcterms:created xsi:type="dcterms:W3CDTF">2010-12-08T22:06:55Z</dcterms:created>
  <dcterms:modified xsi:type="dcterms:W3CDTF">2018-09-07T16:09:17Z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0x010100CF469AB0501BD1498F35B3764DBC5F91</vt:lpwstr>
  </property>
  <property fmtid="{D5CDD505-2E9C-101B-9397-08002B2CF9AE}" pid="3" name="_dlc_DocIdItemGuid">
    <vt:lpwstr>326e581a-5bd7-414e-9617-7603df2e63e6</vt:lpwstr>
  </property>
</Properties>
</file>