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21"/>
  </p:notesMasterIdLst>
  <p:handoutMasterIdLst>
    <p:handoutMasterId r:id="rId22"/>
  </p:handoutMasterIdLst>
  <p:sldIdLst>
    <p:sldId id="257" r:id="rId3"/>
    <p:sldId id="310"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pos="3048">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7" autoAdjust="0"/>
    <p:restoredTop sz="94401"/>
  </p:normalViewPr>
  <p:slideViewPr>
    <p:cSldViewPr snapToGrid="0" showGuides="1">
      <p:cViewPr varScale="1">
        <p:scale>
          <a:sx n="81" d="100"/>
          <a:sy n="81" d="100"/>
        </p:scale>
        <p:origin x="1426" y="62"/>
      </p:cViewPr>
      <p:guideLst>
        <p:guide orient="horz" pos="2160"/>
        <p:guide pos="2880"/>
        <p:guide pos="3048"/>
      </p:guideLst>
    </p:cSldViewPr>
  </p:slideViewPr>
  <p:notesTextViewPr>
    <p:cViewPr>
      <p:scale>
        <a:sx n="1" d="1"/>
        <a:sy n="1" d="1"/>
      </p:scale>
      <p:origin x="0" y="0"/>
    </p:cViewPr>
  </p:notesText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AB76E89A-CAF3-445E-A469-4C32F4123032}" type="slidenum">
              <a:rPr lang="en-US" altLang="en-US"/>
              <a:pPr/>
              <a:t>1</a:t>
            </a:fld>
            <a:endParaRPr lang="en-US" altLang="en-US"/>
          </a:p>
        </p:txBody>
      </p:sp>
      <p:sp>
        <p:nvSpPr>
          <p:cNvPr id="5122" name="Rectangle 2"/>
          <p:cNvSpPr>
            <a:spLocks noGrp="1" noRot="1" noChangeAspect="1" noChangeArrowheads="1" noTextEdit="1"/>
          </p:cNvSpPr>
          <p:nvPr>
            <p:ph type="sldImg"/>
          </p:nvPr>
        </p:nvSpPr>
        <p:spPr>
          <a:ln cap="flat"/>
        </p:spPr>
      </p:sp>
      <p:sp>
        <p:nvSpPr>
          <p:cNvPr id="5123"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1808433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EA41CE3-58E3-426B-AE95-2AC6878CD3F4}" type="slidenum">
              <a:rPr lang="en-US" altLang="en-US"/>
              <a:pPr/>
              <a:t>3</a:t>
            </a:fld>
            <a:endParaRPr lang="en-US" altLang="en-US"/>
          </a:p>
        </p:txBody>
      </p:sp>
      <p:sp>
        <p:nvSpPr>
          <p:cNvPr id="7170" name="Rectangle 2"/>
          <p:cNvSpPr>
            <a:spLocks noGrp="1" noRot="1" noChangeAspect="1" noChangeArrowheads="1" noTextEdit="1"/>
          </p:cNvSpPr>
          <p:nvPr>
            <p:ph type="sldImg"/>
          </p:nvPr>
        </p:nvSpPr>
        <p:spPr>
          <a:ln cap="flat"/>
        </p:spPr>
      </p:sp>
      <p:sp>
        <p:nvSpPr>
          <p:cNvPr id="7171"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3582620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BAA3191-50F9-4912-BBC0-94E9118B0C4B}" type="slidenum">
              <a:rPr lang="en-US" altLang="en-US"/>
              <a:pPr/>
              <a:t>4</a:t>
            </a:fld>
            <a:endParaRPr lang="en-US" altLang="en-US"/>
          </a:p>
        </p:txBody>
      </p:sp>
      <p:sp>
        <p:nvSpPr>
          <p:cNvPr id="9218" name="Rectangle 2"/>
          <p:cNvSpPr>
            <a:spLocks noGrp="1" noRot="1" noChangeAspect="1" noChangeArrowheads="1" noTextEdit="1"/>
          </p:cNvSpPr>
          <p:nvPr>
            <p:ph type="sldImg"/>
          </p:nvPr>
        </p:nvSpPr>
        <p:spPr>
          <a:ln cap="flat"/>
        </p:spPr>
      </p:sp>
      <p:sp>
        <p:nvSpPr>
          <p:cNvPr id="9219"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3382662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1F41D9A8-F50D-4779-9416-B1952B76762C}" type="slidenum">
              <a:rPr lang="en-US" altLang="en-US"/>
              <a:pPr/>
              <a:t>14</a:t>
            </a:fld>
            <a:endParaRPr lang="en-US" altLang="en-US"/>
          </a:p>
        </p:txBody>
      </p:sp>
      <p:sp>
        <p:nvSpPr>
          <p:cNvPr id="15362" name="Rectangle 2"/>
          <p:cNvSpPr>
            <a:spLocks noGrp="1" noRot="1" noChangeAspect="1" noChangeArrowheads="1" noTextEdit="1"/>
          </p:cNvSpPr>
          <p:nvPr>
            <p:ph type="sldImg"/>
          </p:nvPr>
        </p:nvSpPr>
        <p:spPr>
          <a:ln cap="flat"/>
        </p:spPr>
      </p:sp>
      <p:sp>
        <p:nvSpPr>
          <p:cNvPr id="15363"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3729732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7CA72473-6FB7-471E-BC33-2B8E9E9F8E84}" type="slidenum">
              <a:rPr lang="en-US" altLang="en-US"/>
              <a:pPr/>
              <a:t>15</a:t>
            </a:fld>
            <a:endParaRPr lang="en-US" altLang="en-US"/>
          </a:p>
        </p:txBody>
      </p:sp>
      <p:sp>
        <p:nvSpPr>
          <p:cNvPr id="17410" name="Rectangle 2"/>
          <p:cNvSpPr>
            <a:spLocks noGrp="1" noChangeArrowheads="1"/>
          </p:cNvSpPr>
          <p:nvPr>
            <p:ph type="body" idx="1"/>
          </p:nvPr>
        </p:nvSpPr>
        <p:spPr>
          <a:xfrm>
            <a:off x="627018" y="2953270"/>
            <a:ext cx="6073887" cy="6047087"/>
          </a:xfrm>
          <a:ln w="57150" cap="flat" cmpd="tri">
            <a:solidFill>
              <a:schemeClr val="tx1"/>
            </a:solidFill>
            <a:prstDash val="dash"/>
            <a:miter lim="800000"/>
            <a:headEnd/>
            <a:tailEnd/>
          </a:ln>
        </p:spPr>
        <p:txBody>
          <a:bodyPr lIns="96242" tIns="46339" rIns="96242" bIns="46339"/>
          <a:lstStyle/>
          <a:p>
            <a:endParaRPr lang="en-US" altLang="en-US"/>
          </a:p>
        </p:txBody>
      </p:sp>
      <p:sp>
        <p:nvSpPr>
          <p:cNvPr id="17411" name="Rectangle 3"/>
          <p:cNvSpPr>
            <a:spLocks noGrp="1" noRot="1" noChangeAspect="1" noChangeArrowheads="1" noTextEdit="1"/>
          </p:cNvSpPr>
          <p:nvPr>
            <p:ph type="sldImg"/>
          </p:nvPr>
        </p:nvSpPr>
        <p:spPr>
          <a:xfrm>
            <a:off x="2082800" y="628650"/>
            <a:ext cx="2922588" cy="2192338"/>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722063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B7CAE2ED-E8FF-4BB1-8633-8F527E12398C}" type="slidenum">
              <a:rPr lang="en-US" altLang="en-US"/>
              <a:pPr/>
              <a:t>16</a:t>
            </a:fld>
            <a:endParaRPr lang="en-US" altLang="en-US"/>
          </a:p>
        </p:txBody>
      </p:sp>
      <p:sp>
        <p:nvSpPr>
          <p:cNvPr id="75778" name="Rectangle 2"/>
          <p:cNvSpPr>
            <a:spLocks noGrp="1" noRot="1" noChangeAspect="1" noChangeArrowheads="1" noTextEdit="1"/>
          </p:cNvSpPr>
          <p:nvPr>
            <p:ph type="sldImg"/>
          </p:nvPr>
        </p:nvSpPr>
        <p:spPr>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057457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D1A10672-8F8B-43EF-8675-0CD51240377F}" type="slidenum">
              <a:rPr lang="en-US" altLang="en-US"/>
              <a:pPr/>
              <a:t>17</a:t>
            </a:fld>
            <a:endParaRPr lang="en-US" altLang="en-US"/>
          </a:p>
        </p:txBody>
      </p:sp>
      <p:sp>
        <p:nvSpPr>
          <p:cNvPr id="77826" name="Rectangle 2"/>
          <p:cNvSpPr>
            <a:spLocks noGrp="1" noRot="1" noChangeAspect="1" noChangeArrowheads="1" noTextEdit="1"/>
          </p:cNvSpPr>
          <p:nvPr>
            <p:ph type="sldImg"/>
          </p:nvPr>
        </p:nvSpPr>
        <p:spPr>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520335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923DD0C2-BD8B-4F4C-8BB9-F9C77237D095}" type="slidenum">
              <a:rPr lang="en-US" altLang="en-US"/>
              <a:pPr/>
              <a:t>18</a:t>
            </a:fld>
            <a:endParaRPr lang="en-US" altLang="en-US"/>
          </a:p>
        </p:txBody>
      </p:sp>
      <p:sp>
        <p:nvSpPr>
          <p:cNvPr id="79874" name="Rectangle 2"/>
          <p:cNvSpPr>
            <a:spLocks noGrp="1" noRot="1" noChangeAspect="1" noChangeArrowheads="1" noTextEdit="1"/>
          </p:cNvSpPr>
          <p:nvPr>
            <p:ph type="sldImg"/>
          </p:nvPr>
        </p:nvSpPr>
        <p:spPr>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8693141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995363" y="4595813"/>
            <a:ext cx="7313612" cy="17859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a:latin typeface="Arial" panose="020B0604020202020204" pitchFamily="34" charset="0"/>
              </a:rPr>
              <a:t>Software Engineering Institute</a:t>
            </a:r>
          </a:p>
          <a:p>
            <a:r>
              <a:rPr lang="en-US" altLang="en-US" sz="2000">
                <a:latin typeface="Arial" panose="020B0604020202020204" pitchFamily="34" charset="0"/>
              </a:rPr>
              <a:t>Carnegie Mellon University</a:t>
            </a:r>
          </a:p>
          <a:p>
            <a:r>
              <a:rPr lang="en-US" altLang="en-US" sz="2000">
                <a:latin typeface="Arial" panose="020B0604020202020204" pitchFamily="34" charset="0"/>
              </a:rPr>
              <a:t>Pittsburgh, PA 15213-3890</a:t>
            </a:r>
          </a:p>
          <a:p>
            <a:endParaRPr lang="en-US" altLang="en-US">
              <a:latin typeface="Arial" panose="020B0604020202020204" pitchFamily="34" charset="0"/>
            </a:endParaRPr>
          </a:p>
          <a:p>
            <a:r>
              <a:rPr lang="en-US" altLang="en-US" sz="1600">
                <a:latin typeface="Arial" panose="020B0604020202020204" pitchFamily="34" charset="0"/>
              </a:rPr>
              <a:t>Sponsored by the U.S. Department of Defense</a:t>
            </a:r>
          </a:p>
          <a:p>
            <a:r>
              <a:rPr lang="en-US" altLang="en-US" sz="1600">
                <a:latin typeface="Arial" panose="020B0604020202020204" pitchFamily="34" charset="0"/>
              </a:rPr>
              <a:t>© 2001 by Carnegie Mellon University</a:t>
            </a:r>
          </a:p>
        </p:txBody>
      </p:sp>
      <p:sp>
        <p:nvSpPr>
          <p:cNvPr id="84997" name="Rectangle 5"/>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84999" name="Line 7"/>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85000" name="Rectangle 8"/>
          <p:cNvSpPr>
            <a:spLocks noChangeArrowheads="1"/>
          </p:cNvSpPr>
          <p:nvPr/>
        </p:nvSpPr>
        <p:spPr bwMode="auto">
          <a:xfrm>
            <a:off x="4170363" y="6567488"/>
            <a:ext cx="8715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000">
                <a:solidFill>
                  <a:srgbClr val="B7B7B7"/>
                </a:solidFill>
                <a:latin typeface="Arial" panose="020B0604020202020204" pitchFamily="34" charset="0"/>
              </a:rPr>
              <a:t>March 2001</a:t>
            </a:r>
          </a:p>
        </p:txBody>
      </p:sp>
      <p:sp>
        <p:nvSpPr>
          <p:cNvPr id="85001" name="Rectangle 9"/>
          <p:cNvSpPr>
            <a:spLocks noChangeArrowheads="1"/>
          </p:cNvSpPr>
          <p:nvPr/>
        </p:nvSpPr>
        <p:spPr bwMode="auto">
          <a:xfrm>
            <a:off x="6237288" y="6564313"/>
            <a:ext cx="2928937" cy="2460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r"/>
            <a:r>
              <a:rPr lang="en-US" altLang="en-US" sz="1000" dirty="0">
                <a:solidFill>
                  <a:srgbClr val="B7B7B7"/>
                </a:solidFill>
                <a:latin typeface="Arial" panose="020B0604020202020204" pitchFamily="34" charset="0"/>
              </a:rPr>
              <a:t>PSP II - Assignment 8F - page </a:t>
            </a:r>
            <a:fld id="{AE5946EB-CA69-4048-911D-B53D97412460}" type="slidenum">
              <a:rPr lang="en-US" altLang="en-US" sz="1000">
                <a:solidFill>
                  <a:srgbClr val="B7B7B7"/>
                </a:solidFill>
                <a:latin typeface="Arial" panose="020B0604020202020204" pitchFamily="34" charset="0"/>
              </a:rPr>
              <a:pPr algn="r"/>
              <a:t>‹#›</a:t>
            </a:fld>
            <a:endParaRPr lang="en-US" altLang="en-US" sz="1000" dirty="0">
              <a:solidFill>
                <a:srgbClr val="B7B7B7"/>
              </a:solidFill>
              <a:latin typeface="Arial" panose="020B0604020202020204" pitchFamily="34" charset="0"/>
            </a:endParaRPr>
          </a:p>
        </p:txBody>
      </p:sp>
      <p:grpSp>
        <p:nvGrpSpPr>
          <p:cNvPr id="85002" name="Group 10"/>
          <p:cNvGrpSpPr>
            <a:grpSpLocks/>
          </p:cNvGrpSpPr>
          <p:nvPr/>
        </p:nvGrpSpPr>
        <p:grpSpPr bwMode="auto">
          <a:xfrm>
            <a:off x="146050" y="201613"/>
            <a:ext cx="3486150" cy="482600"/>
            <a:chOff x="672" y="2590"/>
            <a:chExt cx="1952" cy="271"/>
          </a:xfrm>
        </p:grpSpPr>
        <p:sp>
          <p:nvSpPr>
            <p:cNvPr id="85003" name="Rectangle 11"/>
            <p:cNvSpPr>
              <a:spLocks noChangeArrowheads="1"/>
            </p:cNvSpPr>
            <p:nvPr/>
          </p:nvSpPr>
          <p:spPr bwMode="auto">
            <a:xfrm>
              <a:off x="1151" y="2621"/>
              <a:ext cx="75"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C</a:t>
              </a:r>
              <a:endParaRPr lang="en-US" altLang="en-US" sz="2000">
                <a:latin typeface="Bodoni Bd BT" pitchFamily="18" charset="0"/>
              </a:endParaRPr>
            </a:p>
          </p:txBody>
        </p:sp>
        <p:sp>
          <p:nvSpPr>
            <p:cNvPr id="85004" name="Rectangle 12"/>
            <p:cNvSpPr>
              <a:spLocks noChangeArrowheads="1"/>
            </p:cNvSpPr>
            <p:nvPr/>
          </p:nvSpPr>
          <p:spPr bwMode="auto">
            <a:xfrm>
              <a:off x="1222" y="2621"/>
              <a:ext cx="62"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a</a:t>
              </a:r>
              <a:endParaRPr lang="en-US" altLang="en-US" sz="2000">
                <a:latin typeface="Bodoni Bd BT" pitchFamily="18" charset="0"/>
              </a:endParaRPr>
            </a:p>
          </p:txBody>
        </p:sp>
        <p:sp>
          <p:nvSpPr>
            <p:cNvPr id="85005" name="Rectangle 13"/>
            <p:cNvSpPr>
              <a:spLocks noChangeArrowheads="1"/>
            </p:cNvSpPr>
            <p:nvPr/>
          </p:nvSpPr>
          <p:spPr bwMode="auto">
            <a:xfrm>
              <a:off x="1280" y="2621"/>
              <a:ext cx="50"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r</a:t>
              </a:r>
              <a:endParaRPr lang="en-US" altLang="en-US" sz="2000">
                <a:latin typeface="Bodoni Bd BT" pitchFamily="18" charset="0"/>
              </a:endParaRPr>
            </a:p>
          </p:txBody>
        </p:sp>
        <p:sp>
          <p:nvSpPr>
            <p:cNvPr id="85006" name="Rectangle 14"/>
            <p:cNvSpPr>
              <a:spLocks noChangeArrowheads="1"/>
            </p:cNvSpPr>
            <p:nvPr/>
          </p:nvSpPr>
          <p:spPr bwMode="auto">
            <a:xfrm>
              <a:off x="1328" y="2621"/>
              <a:ext cx="68"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n</a:t>
              </a:r>
              <a:endParaRPr lang="en-US" altLang="en-US" sz="2000">
                <a:latin typeface="Bodoni Bd BT" pitchFamily="18" charset="0"/>
              </a:endParaRPr>
            </a:p>
          </p:txBody>
        </p:sp>
        <p:sp>
          <p:nvSpPr>
            <p:cNvPr id="85007" name="Rectangle 15"/>
            <p:cNvSpPr>
              <a:spLocks noChangeArrowheads="1"/>
            </p:cNvSpPr>
            <p:nvPr/>
          </p:nvSpPr>
          <p:spPr bwMode="auto">
            <a:xfrm>
              <a:off x="1389"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85008" name="Rectangle 16"/>
            <p:cNvSpPr>
              <a:spLocks noChangeArrowheads="1"/>
            </p:cNvSpPr>
            <p:nvPr/>
          </p:nvSpPr>
          <p:spPr bwMode="auto">
            <a:xfrm>
              <a:off x="1439"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g</a:t>
              </a:r>
              <a:endParaRPr lang="en-US" altLang="en-US" sz="2000">
                <a:latin typeface="Bodoni Bd BT" pitchFamily="18" charset="0"/>
              </a:endParaRPr>
            </a:p>
          </p:txBody>
        </p:sp>
        <p:sp>
          <p:nvSpPr>
            <p:cNvPr id="85009" name="Rectangle 17"/>
            <p:cNvSpPr>
              <a:spLocks noChangeArrowheads="1"/>
            </p:cNvSpPr>
            <p:nvPr/>
          </p:nvSpPr>
          <p:spPr bwMode="auto">
            <a:xfrm>
              <a:off x="1492" y="2621"/>
              <a:ext cx="37"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i</a:t>
              </a:r>
              <a:endParaRPr lang="en-US" altLang="en-US" sz="2000">
                <a:latin typeface="Bodoni Bd BT" pitchFamily="18" charset="0"/>
              </a:endParaRPr>
            </a:p>
          </p:txBody>
        </p:sp>
        <p:sp>
          <p:nvSpPr>
            <p:cNvPr id="85010" name="Rectangle 18"/>
            <p:cNvSpPr>
              <a:spLocks noChangeArrowheads="1"/>
            </p:cNvSpPr>
            <p:nvPr/>
          </p:nvSpPr>
          <p:spPr bwMode="auto">
            <a:xfrm>
              <a:off x="1522"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85011" name="Rectangle 19"/>
            <p:cNvSpPr>
              <a:spLocks noChangeArrowheads="1"/>
            </p:cNvSpPr>
            <p:nvPr/>
          </p:nvSpPr>
          <p:spPr bwMode="auto">
            <a:xfrm>
              <a:off x="1578" y="2621"/>
              <a:ext cx="31"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 </a:t>
              </a:r>
              <a:endParaRPr lang="en-US" altLang="en-US" sz="2000">
                <a:latin typeface="Bodoni Bd BT" pitchFamily="18" charset="0"/>
              </a:endParaRPr>
            </a:p>
          </p:txBody>
        </p:sp>
        <p:sp>
          <p:nvSpPr>
            <p:cNvPr id="85012" name="Rectangle 20"/>
            <p:cNvSpPr>
              <a:spLocks noChangeArrowheads="1"/>
            </p:cNvSpPr>
            <p:nvPr/>
          </p:nvSpPr>
          <p:spPr bwMode="auto">
            <a:xfrm>
              <a:off x="1584" y="2621"/>
              <a:ext cx="100"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M</a:t>
              </a:r>
              <a:endParaRPr lang="en-US" altLang="en-US" sz="2000">
                <a:latin typeface="Bodoni Bd BT" pitchFamily="18" charset="0"/>
              </a:endParaRPr>
            </a:p>
          </p:txBody>
        </p:sp>
        <p:sp>
          <p:nvSpPr>
            <p:cNvPr id="85013" name="Rectangle 21"/>
            <p:cNvSpPr>
              <a:spLocks noChangeArrowheads="1"/>
            </p:cNvSpPr>
            <p:nvPr/>
          </p:nvSpPr>
          <p:spPr bwMode="auto">
            <a:xfrm>
              <a:off x="1677" y="2621"/>
              <a:ext cx="56"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e</a:t>
              </a:r>
              <a:endParaRPr lang="en-US" altLang="en-US" sz="2000">
                <a:latin typeface="Bodoni Bd BT" pitchFamily="18" charset="0"/>
              </a:endParaRPr>
            </a:p>
          </p:txBody>
        </p:sp>
        <p:sp>
          <p:nvSpPr>
            <p:cNvPr id="85014" name="Rectangle 22"/>
            <p:cNvSpPr>
              <a:spLocks noChangeArrowheads="1"/>
            </p:cNvSpPr>
            <p:nvPr/>
          </p:nvSpPr>
          <p:spPr bwMode="auto">
            <a:xfrm>
              <a:off x="1725" y="2621"/>
              <a:ext cx="37"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l</a:t>
              </a:r>
              <a:endParaRPr lang="en-US" altLang="en-US" sz="2000">
                <a:latin typeface="Bodoni Bd BT" pitchFamily="18" charset="0"/>
              </a:endParaRPr>
            </a:p>
          </p:txBody>
        </p:sp>
        <p:sp>
          <p:nvSpPr>
            <p:cNvPr id="85015" name="Rectangle 23"/>
            <p:cNvSpPr>
              <a:spLocks noChangeArrowheads="1"/>
            </p:cNvSpPr>
            <p:nvPr/>
          </p:nvSpPr>
          <p:spPr bwMode="auto">
            <a:xfrm>
              <a:off x="1758" y="2621"/>
              <a:ext cx="37"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l</a:t>
              </a:r>
              <a:endParaRPr lang="en-US" altLang="en-US" sz="2000">
                <a:latin typeface="Bodoni Bd BT" pitchFamily="18" charset="0"/>
              </a:endParaRPr>
            </a:p>
          </p:txBody>
        </p:sp>
        <p:sp>
          <p:nvSpPr>
            <p:cNvPr id="85016" name="Rectangle 24"/>
            <p:cNvSpPr>
              <a:spLocks noChangeArrowheads="1"/>
            </p:cNvSpPr>
            <p:nvPr/>
          </p:nvSpPr>
          <p:spPr bwMode="auto">
            <a:xfrm>
              <a:off x="1787" y="2621"/>
              <a:ext cx="62"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o</a:t>
              </a:r>
              <a:endParaRPr lang="en-US" altLang="en-US" sz="2000">
                <a:latin typeface="Bodoni Bd BT" pitchFamily="18" charset="0"/>
              </a:endParaRPr>
            </a:p>
          </p:txBody>
        </p:sp>
        <p:sp>
          <p:nvSpPr>
            <p:cNvPr id="85017" name="Rectangle 25"/>
            <p:cNvSpPr>
              <a:spLocks noChangeArrowheads="1"/>
            </p:cNvSpPr>
            <p:nvPr/>
          </p:nvSpPr>
          <p:spPr bwMode="auto">
            <a:xfrm>
              <a:off x="1842" y="2621"/>
              <a:ext cx="68" cy="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FFFFFF"/>
                  </a:solidFill>
                  <a:latin typeface="Bauer Bodoni" pitchFamily="18" charset="0"/>
                </a:rPr>
                <a:t>n</a:t>
              </a:r>
              <a:endParaRPr lang="en-US" altLang="en-US" sz="2000">
                <a:latin typeface="Bodoni Bd BT" pitchFamily="18" charset="0"/>
              </a:endParaRPr>
            </a:p>
          </p:txBody>
        </p:sp>
        <p:sp>
          <p:nvSpPr>
            <p:cNvPr id="85018" name="Freeform 26"/>
            <p:cNvSpPr>
              <a:spLocks/>
            </p:cNvSpPr>
            <p:nvPr/>
          </p:nvSpPr>
          <p:spPr bwMode="auto">
            <a:xfrm>
              <a:off x="861" y="2590"/>
              <a:ext cx="133" cy="19"/>
            </a:xfrm>
            <a:custGeom>
              <a:avLst/>
              <a:gdLst>
                <a:gd name="T0" fmla="*/ 19 w 133"/>
                <a:gd name="T1" fmla="*/ 0 h 19"/>
                <a:gd name="T2" fmla="*/ 115 w 133"/>
                <a:gd name="T3" fmla="*/ 0 h 19"/>
                <a:gd name="T4" fmla="*/ 133 w 133"/>
                <a:gd name="T5" fmla="*/ 19 h 19"/>
                <a:gd name="T6" fmla="*/ 0 w 133"/>
                <a:gd name="T7" fmla="*/ 19 h 19"/>
                <a:gd name="T8" fmla="*/ 19 w 133"/>
                <a:gd name="T9" fmla="*/ 0 h 19"/>
              </a:gdLst>
              <a:ahLst/>
              <a:cxnLst>
                <a:cxn ang="0">
                  <a:pos x="T0" y="T1"/>
                </a:cxn>
                <a:cxn ang="0">
                  <a:pos x="T2" y="T3"/>
                </a:cxn>
                <a:cxn ang="0">
                  <a:pos x="T4" y="T5"/>
                </a:cxn>
                <a:cxn ang="0">
                  <a:pos x="T6" y="T7"/>
                </a:cxn>
                <a:cxn ang="0">
                  <a:pos x="T8" y="T9"/>
                </a:cxn>
              </a:cxnLst>
              <a:rect l="0" t="0" r="r" b="b"/>
              <a:pathLst>
                <a:path w="133" h="19">
                  <a:moveTo>
                    <a:pt x="19" y="0"/>
                  </a:moveTo>
                  <a:lnTo>
                    <a:pt x="115" y="0"/>
                  </a:lnTo>
                  <a:lnTo>
                    <a:pt x="133" y="19"/>
                  </a:lnTo>
                  <a:lnTo>
                    <a:pt x="0" y="19"/>
                  </a:lnTo>
                  <a:lnTo>
                    <a:pt x="1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19" name="Freeform 27"/>
            <p:cNvSpPr>
              <a:spLocks/>
            </p:cNvSpPr>
            <p:nvPr/>
          </p:nvSpPr>
          <p:spPr bwMode="auto">
            <a:xfrm>
              <a:off x="822" y="2629"/>
              <a:ext cx="211" cy="19"/>
            </a:xfrm>
            <a:custGeom>
              <a:avLst/>
              <a:gdLst>
                <a:gd name="T0" fmla="*/ 19 w 211"/>
                <a:gd name="T1" fmla="*/ 0 h 19"/>
                <a:gd name="T2" fmla="*/ 192 w 211"/>
                <a:gd name="T3" fmla="*/ 0 h 19"/>
                <a:gd name="T4" fmla="*/ 211 w 211"/>
                <a:gd name="T5" fmla="*/ 19 h 19"/>
                <a:gd name="T6" fmla="*/ 0 w 211"/>
                <a:gd name="T7" fmla="*/ 19 h 19"/>
                <a:gd name="T8" fmla="*/ 19 w 211"/>
                <a:gd name="T9" fmla="*/ 0 h 19"/>
              </a:gdLst>
              <a:ahLst/>
              <a:cxnLst>
                <a:cxn ang="0">
                  <a:pos x="T0" y="T1"/>
                </a:cxn>
                <a:cxn ang="0">
                  <a:pos x="T2" y="T3"/>
                </a:cxn>
                <a:cxn ang="0">
                  <a:pos x="T4" y="T5"/>
                </a:cxn>
                <a:cxn ang="0">
                  <a:pos x="T6" y="T7"/>
                </a:cxn>
                <a:cxn ang="0">
                  <a:pos x="T8" y="T9"/>
                </a:cxn>
              </a:cxnLst>
              <a:rect l="0" t="0" r="r" b="b"/>
              <a:pathLst>
                <a:path w="211" h="19">
                  <a:moveTo>
                    <a:pt x="19" y="0"/>
                  </a:moveTo>
                  <a:lnTo>
                    <a:pt x="192" y="0"/>
                  </a:lnTo>
                  <a:lnTo>
                    <a:pt x="211" y="19"/>
                  </a:lnTo>
                  <a:lnTo>
                    <a:pt x="0" y="19"/>
                  </a:lnTo>
                  <a:lnTo>
                    <a:pt x="1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0" name="Freeform 28"/>
            <p:cNvSpPr>
              <a:spLocks/>
            </p:cNvSpPr>
            <p:nvPr/>
          </p:nvSpPr>
          <p:spPr bwMode="auto">
            <a:xfrm>
              <a:off x="783" y="2669"/>
              <a:ext cx="289" cy="18"/>
            </a:xfrm>
            <a:custGeom>
              <a:avLst/>
              <a:gdLst>
                <a:gd name="T0" fmla="*/ 19 w 289"/>
                <a:gd name="T1" fmla="*/ 0 h 18"/>
                <a:gd name="T2" fmla="*/ 270 w 289"/>
                <a:gd name="T3" fmla="*/ 0 h 18"/>
                <a:gd name="T4" fmla="*/ 289 w 289"/>
                <a:gd name="T5" fmla="*/ 18 h 18"/>
                <a:gd name="T6" fmla="*/ 0 w 289"/>
                <a:gd name="T7" fmla="*/ 18 h 18"/>
                <a:gd name="T8" fmla="*/ 19 w 289"/>
                <a:gd name="T9" fmla="*/ 0 h 18"/>
              </a:gdLst>
              <a:ahLst/>
              <a:cxnLst>
                <a:cxn ang="0">
                  <a:pos x="T0" y="T1"/>
                </a:cxn>
                <a:cxn ang="0">
                  <a:pos x="T2" y="T3"/>
                </a:cxn>
                <a:cxn ang="0">
                  <a:pos x="T4" y="T5"/>
                </a:cxn>
                <a:cxn ang="0">
                  <a:pos x="T6" y="T7"/>
                </a:cxn>
                <a:cxn ang="0">
                  <a:pos x="T8" y="T9"/>
                </a:cxn>
              </a:cxnLst>
              <a:rect l="0" t="0" r="r" b="b"/>
              <a:pathLst>
                <a:path w="289" h="18">
                  <a:moveTo>
                    <a:pt x="19" y="0"/>
                  </a:moveTo>
                  <a:lnTo>
                    <a:pt x="270" y="0"/>
                  </a:lnTo>
                  <a:lnTo>
                    <a:pt x="289" y="18"/>
                  </a:lnTo>
                  <a:lnTo>
                    <a:pt x="0" y="18"/>
                  </a:lnTo>
                  <a:lnTo>
                    <a:pt x="1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1" name="Freeform 29"/>
            <p:cNvSpPr>
              <a:spLocks/>
            </p:cNvSpPr>
            <p:nvPr/>
          </p:nvSpPr>
          <p:spPr bwMode="auto">
            <a:xfrm>
              <a:off x="753" y="2708"/>
              <a:ext cx="349" cy="18"/>
            </a:xfrm>
            <a:custGeom>
              <a:avLst/>
              <a:gdLst>
                <a:gd name="T0" fmla="*/ 9 w 349"/>
                <a:gd name="T1" fmla="*/ 0 h 18"/>
                <a:gd name="T2" fmla="*/ 340 w 349"/>
                <a:gd name="T3" fmla="*/ 0 h 18"/>
                <a:gd name="T4" fmla="*/ 349 w 349"/>
                <a:gd name="T5" fmla="*/ 9 h 18"/>
                <a:gd name="T6" fmla="*/ 340 w 349"/>
                <a:gd name="T7" fmla="*/ 18 h 18"/>
                <a:gd name="T8" fmla="*/ 9 w 349"/>
                <a:gd name="T9" fmla="*/ 18 h 18"/>
                <a:gd name="T10" fmla="*/ 0 w 349"/>
                <a:gd name="T11" fmla="*/ 9 h 18"/>
                <a:gd name="T12" fmla="*/ 9 w 349"/>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9" h="18">
                  <a:moveTo>
                    <a:pt x="9" y="0"/>
                  </a:moveTo>
                  <a:lnTo>
                    <a:pt x="340" y="0"/>
                  </a:lnTo>
                  <a:lnTo>
                    <a:pt x="349" y="9"/>
                  </a:lnTo>
                  <a:lnTo>
                    <a:pt x="340" y="18"/>
                  </a:lnTo>
                  <a:lnTo>
                    <a:pt x="9" y="18"/>
                  </a:lnTo>
                  <a:lnTo>
                    <a:pt x="0" y="9"/>
                  </a:lnTo>
                  <a:lnTo>
                    <a:pt x="9"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2" name="Freeform 30"/>
            <p:cNvSpPr>
              <a:spLocks/>
            </p:cNvSpPr>
            <p:nvPr/>
          </p:nvSpPr>
          <p:spPr bwMode="auto">
            <a:xfrm>
              <a:off x="860" y="2825"/>
              <a:ext cx="133" cy="19"/>
            </a:xfrm>
            <a:custGeom>
              <a:avLst/>
              <a:gdLst>
                <a:gd name="T0" fmla="*/ 115 w 133"/>
                <a:gd name="T1" fmla="*/ 19 h 19"/>
                <a:gd name="T2" fmla="*/ 18 w 133"/>
                <a:gd name="T3" fmla="*/ 19 h 19"/>
                <a:gd name="T4" fmla="*/ 0 w 133"/>
                <a:gd name="T5" fmla="*/ 0 h 19"/>
                <a:gd name="T6" fmla="*/ 133 w 133"/>
                <a:gd name="T7" fmla="*/ 0 h 19"/>
                <a:gd name="T8" fmla="*/ 115 w 133"/>
                <a:gd name="T9" fmla="*/ 19 h 19"/>
              </a:gdLst>
              <a:ahLst/>
              <a:cxnLst>
                <a:cxn ang="0">
                  <a:pos x="T0" y="T1"/>
                </a:cxn>
                <a:cxn ang="0">
                  <a:pos x="T2" y="T3"/>
                </a:cxn>
                <a:cxn ang="0">
                  <a:pos x="T4" y="T5"/>
                </a:cxn>
                <a:cxn ang="0">
                  <a:pos x="T6" y="T7"/>
                </a:cxn>
                <a:cxn ang="0">
                  <a:pos x="T8" y="T9"/>
                </a:cxn>
              </a:cxnLst>
              <a:rect l="0" t="0" r="r" b="b"/>
              <a:pathLst>
                <a:path w="133" h="19">
                  <a:moveTo>
                    <a:pt x="115" y="19"/>
                  </a:moveTo>
                  <a:lnTo>
                    <a:pt x="18" y="19"/>
                  </a:lnTo>
                  <a:lnTo>
                    <a:pt x="0" y="0"/>
                  </a:lnTo>
                  <a:lnTo>
                    <a:pt x="133" y="0"/>
                  </a:lnTo>
                  <a:lnTo>
                    <a:pt x="115" y="19"/>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3" name="Freeform 31"/>
            <p:cNvSpPr>
              <a:spLocks/>
            </p:cNvSpPr>
            <p:nvPr/>
          </p:nvSpPr>
          <p:spPr bwMode="auto">
            <a:xfrm>
              <a:off x="821" y="2786"/>
              <a:ext cx="212" cy="18"/>
            </a:xfrm>
            <a:custGeom>
              <a:avLst/>
              <a:gdLst>
                <a:gd name="T0" fmla="*/ 193 w 212"/>
                <a:gd name="T1" fmla="*/ 18 h 18"/>
                <a:gd name="T2" fmla="*/ 19 w 212"/>
                <a:gd name="T3" fmla="*/ 18 h 18"/>
                <a:gd name="T4" fmla="*/ 0 w 212"/>
                <a:gd name="T5" fmla="*/ 0 h 18"/>
                <a:gd name="T6" fmla="*/ 212 w 212"/>
                <a:gd name="T7" fmla="*/ 0 h 18"/>
                <a:gd name="T8" fmla="*/ 193 w 212"/>
                <a:gd name="T9" fmla="*/ 18 h 18"/>
              </a:gdLst>
              <a:ahLst/>
              <a:cxnLst>
                <a:cxn ang="0">
                  <a:pos x="T0" y="T1"/>
                </a:cxn>
                <a:cxn ang="0">
                  <a:pos x="T2" y="T3"/>
                </a:cxn>
                <a:cxn ang="0">
                  <a:pos x="T4" y="T5"/>
                </a:cxn>
                <a:cxn ang="0">
                  <a:pos x="T6" y="T7"/>
                </a:cxn>
                <a:cxn ang="0">
                  <a:pos x="T8" y="T9"/>
                </a:cxn>
              </a:cxnLst>
              <a:rect l="0" t="0" r="r" b="b"/>
              <a:pathLst>
                <a:path w="212" h="18">
                  <a:moveTo>
                    <a:pt x="193" y="18"/>
                  </a:moveTo>
                  <a:lnTo>
                    <a:pt x="19" y="18"/>
                  </a:lnTo>
                  <a:lnTo>
                    <a:pt x="0" y="0"/>
                  </a:lnTo>
                  <a:lnTo>
                    <a:pt x="212" y="0"/>
                  </a:lnTo>
                  <a:lnTo>
                    <a:pt x="193" y="18"/>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4" name="Freeform 32"/>
            <p:cNvSpPr>
              <a:spLocks/>
            </p:cNvSpPr>
            <p:nvPr/>
          </p:nvSpPr>
          <p:spPr bwMode="auto">
            <a:xfrm>
              <a:off x="781" y="2746"/>
              <a:ext cx="291" cy="19"/>
            </a:xfrm>
            <a:custGeom>
              <a:avLst/>
              <a:gdLst>
                <a:gd name="T0" fmla="*/ 273 w 291"/>
                <a:gd name="T1" fmla="*/ 19 h 19"/>
                <a:gd name="T2" fmla="*/ 19 w 291"/>
                <a:gd name="T3" fmla="*/ 19 h 19"/>
                <a:gd name="T4" fmla="*/ 0 w 291"/>
                <a:gd name="T5" fmla="*/ 0 h 19"/>
                <a:gd name="T6" fmla="*/ 291 w 291"/>
                <a:gd name="T7" fmla="*/ 0 h 19"/>
                <a:gd name="T8" fmla="*/ 273 w 291"/>
                <a:gd name="T9" fmla="*/ 19 h 19"/>
              </a:gdLst>
              <a:ahLst/>
              <a:cxnLst>
                <a:cxn ang="0">
                  <a:pos x="T0" y="T1"/>
                </a:cxn>
                <a:cxn ang="0">
                  <a:pos x="T2" y="T3"/>
                </a:cxn>
                <a:cxn ang="0">
                  <a:pos x="T4" y="T5"/>
                </a:cxn>
                <a:cxn ang="0">
                  <a:pos x="T6" y="T7"/>
                </a:cxn>
                <a:cxn ang="0">
                  <a:pos x="T8" y="T9"/>
                </a:cxn>
              </a:cxnLst>
              <a:rect l="0" t="0" r="r" b="b"/>
              <a:pathLst>
                <a:path w="291" h="19">
                  <a:moveTo>
                    <a:pt x="273" y="19"/>
                  </a:moveTo>
                  <a:lnTo>
                    <a:pt x="19" y="19"/>
                  </a:lnTo>
                  <a:lnTo>
                    <a:pt x="0" y="0"/>
                  </a:lnTo>
                  <a:lnTo>
                    <a:pt x="291" y="0"/>
                  </a:lnTo>
                  <a:lnTo>
                    <a:pt x="273" y="19"/>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5" name="Freeform 33"/>
            <p:cNvSpPr>
              <a:spLocks/>
            </p:cNvSpPr>
            <p:nvPr/>
          </p:nvSpPr>
          <p:spPr bwMode="auto">
            <a:xfrm>
              <a:off x="753" y="2616"/>
              <a:ext cx="158" cy="7"/>
            </a:xfrm>
            <a:custGeom>
              <a:avLst/>
              <a:gdLst>
                <a:gd name="T0" fmla="*/ 158 w 158"/>
                <a:gd name="T1" fmla="*/ 7 h 7"/>
                <a:gd name="T2" fmla="*/ 0 w 158"/>
                <a:gd name="T3" fmla="*/ 7 h 7"/>
                <a:gd name="T4" fmla="*/ 6 w 158"/>
                <a:gd name="T5" fmla="*/ 0 h 7"/>
                <a:gd name="T6" fmla="*/ 151 w 158"/>
                <a:gd name="T7" fmla="*/ 0 h 7"/>
                <a:gd name="T8" fmla="*/ 158 w 158"/>
                <a:gd name="T9" fmla="*/ 7 h 7"/>
              </a:gdLst>
              <a:ahLst/>
              <a:cxnLst>
                <a:cxn ang="0">
                  <a:pos x="T0" y="T1"/>
                </a:cxn>
                <a:cxn ang="0">
                  <a:pos x="T2" y="T3"/>
                </a:cxn>
                <a:cxn ang="0">
                  <a:pos x="T4" y="T5"/>
                </a:cxn>
                <a:cxn ang="0">
                  <a:pos x="T6" y="T7"/>
                </a:cxn>
                <a:cxn ang="0">
                  <a:pos x="T8" y="T9"/>
                </a:cxn>
              </a:cxnLst>
              <a:rect l="0" t="0" r="r" b="b"/>
              <a:pathLst>
                <a:path w="158" h="7">
                  <a:moveTo>
                    <a:pt x="158" y="7"/>
                  </a:moveTo>
                  <a:lnTo>
                    <a:pt x="0" y="7"/>
                  </a:lnTo>
                  <a:lnTo>
                    <a:pt x="6" y="0"/>
                  </a:lnTo>
                  <a:lnTo>
                    <a:pt x="151" y="0"/>
                  </a:lnTo>
                  <a:lnTo>
                    <a:pt x="158" y="7"/>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6" name="Freeform 34"/>
            <p:cNvSpPr>
              <a:spLocks/>
            </p:cNvSpPr>
            <p:nvPr/>
          </p:nvSpPr>
          <p:spPr bwMode="auto">
            <a:xfrm>
              <a:off x="714" y="2656"/>
              <a:ext cx="236" cy="6"/>
            </a:xfrm>
            <a:custGeom>
              <a:avLst/>
              <a:gdLst>
                <a:gd name="T0" fmla="*/ 236 w 236"/>
                <a:gd name="T1" fmla="*/ 6 h 6"/>
                <a:gd name="T2" fmla="*/ 0 w 236"/>
                <a:gd name="T3" fmla="*/ 6 h 6"/>
                <a:gd name="T4" fmla="*/ 6 w 236"/>
                <a:gd name="T5" fmla="*/ 0 h 6"/>
                <a:gd name="T6" fmla="*/ 229 w 236"/>
                <a:gd name="T7" fmla="*/ 0 h 6"/>
                <a:gd name="T8" fmla="*/ 236 w 236"/>
                <a:gd name="T9" fmla="*/ 6 h 6"/>
              </a:gdLst>
              <a:ahLst/>
              <a:cxnLst>
                <a:cxn ang="0">
                  <a:pos x="T0" y="T1"/>
                </a:cxn>
                <a:cxn ang="0">
                  <a:pos x="T2" y="T3"/>
                </a:cxn>
                <a:cxn ang="0">
                  <a:pos x="T4" y="T5"/>
                </a:cxn>
                <a:cxn ang="0">
                  <a:pos x="T6" y="T7"/>
                </a:cxn>
                <a:cxn ang="0">
                  <a:pos x="T8" y="T9"/>
                </a:cxn>
              </a:cxnLst>
              <a:rect l="0" t="0" r="r" b="b"/>
              <a:pathLst>
                <a:path w="236" h="6">
                  <a:moveTo>
                    <a:pt x="236" y="6"/>
                  </a:moveTo>
                  <a:lnTo>
                    <a:pt x="0" y="6"/>
                  </a:lnTo>
                  <a:lnTo>
                    <a:pt x="6" y="0"/>
                  </a:lnTo>
                  <a:lnTo>
                    <a:pt x="229" y="0"/>
                  </a:lnTo>
                  <a:lnTo>
                    <a:pt x="236" y="6"/>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7" name="Freeform 35"/>
            <p:cNvSpPr>
              <a:spLocks/>
            </p:cNvSpPr>
            <p:nvPr/>
          </p:nvSpPr>
          <p:spPr bwMode="auto">
            <a:xfrm>
              <a:off x="675" y="2694"/>
              <a:ext cx="314" cy="7"/>
            </a:xfrm>
            <a:custGeom>
              <a:avLst/>
              <a:gdLst>
                <a:gd name="T0" fmla="*/ 314 w 314"/>
                <a:gd name="T1" fmla="*/ 7 h 7"/>
                <a:gd name="T2" fmla="*/ 0 w 314"/>
                <a:gd name="T3" fmla="*/ 7 h 7"/>
                <a:gd name="T4" fmla="*/ 6 w 314"/>
                <a:gd name="T5" fmla="*/ 0 h 7"/>
                <a:gd name="T6" fmla="*/ 307 w 314"/>
                <a:gd name="T7" fmla="*/ 0 h 7"/>
                <a:gd name="T8" fmla="*/ 314 w 314"/>
                <a:gd name="T9" fmla="*/ 7 h 7"/>
              </a:gdLst>
              <a:ahLst/>
              <a:cxnLst>
                <a:cxn ang="0">
                  <a:pos x="T0" y="T1"/>
                </a:cxn>
                <a:cxn ang="0">
                  <a:pos x="T2" y="T3"/>
                </a:cxn>
                <a:cxn ang="0">
                  <a:pos x="T4" y="T5"/>
                </a:cxn>
                <a:cxn ang="0">
                  <a:pos x="T6" y="T7"/>
                </a:cxn>
                <a:cxn ang="0">
                  <a:pos x="T8" y="T9"/>
                </a:cxn>
              </a:cxnLst>
              <a:rect l="0" t="0" r="r" b="b"/>
              <a:pathLst>
                <a:path w="314" h="7">
                  <a:moveTo>
                    <a:pt x="314" y="7"/>
                  </a:moveTo>
                  <a:lnTo>
                    <a:pt x="0" y="7"/>
                  </a:lnTo>
                  <a:lnTo>
                    <a:pt x="6" y="0"/>
                  </a:lnTo>
                  <a:lnTo>
                    <a:pt x="307" y="0"/>
                  </a:lnTo>
                  <a:lnTo>
                    <a:pt x="314" y="7"/>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8" name="Freeform 36"/>
            <p:cNvSpPr>
              <a:spLocks/>
            </p:cNvSpPr>
            <p:nvPr/>
          </p:nvSpPr>
          <p:spPr bwMode="auto">
            <a:xfrm>
              <a:off x="750" y="2811"/>
              <a:ext cx="161" cy="7"/>
            </a:xfrm>
            <a:custGeom>
              <a:avLst/>
              <a:gdLst>
                <a:gd name="T0" fmla="*/ 0 w 161"/>
                <a:gd name="T1" fmla="*/ 0 h 7"/>
                <a:gd name="T2" fmla="*/ 161 w 161"/>
                <a:gd name="T3" fmla="*/ 0 h 7"/>
                <a:gd name="T4" fmla="*/ 154 w 161"/>
                <a:gd name="T5" fmla="*/ 7 h 7"/>
                <a:gd name="T6" fmla="*/ 7 w 161"/>
                <a:gd name="T7" fmla="*/ 7 h 7"/>
                <a:gd name="T8" fmla="*/ 0 w 161"/>
                <a:gd name="T9" fmla="*/ 0 h 7"/>
              </a:gdLst>
              <a:ahLst/>
              <a:cxnLst>
                <a:cxn ang="0">
                  <a:pos x="T0" y="T1"/>
                </a:cxn>
                <a:cxn ang="0">
                  <a:pos x="T2" y="T3"/>
                </a:cxn>
                <a:cxn ang="0">
                  <a:pos x="T4" y="T5"/>
                </a:cxn>
                <a:cxn ang="0">
                  <a:pos x="T6" y="T7"/>
                </a:cxn>
                <a:cxn ang="0">
                  <a:pos x="T8" y="T9"/>
                </a:cxn>
              </a:cxnLst>
              <a:rect l="0" t="0" r="r" b="b"/>
              <a:pathLst>
                <a:path w="161" h="7">
                  <a:moveTo>
                    <a:pt x="0" y="0"/>
                  </a:moveTo>
                  <a:lnTo>
                    <a:pt x="161" y="0"/>
                  </a:lnTo>
                  <a:lnTo>
                    <a:pt x="154" y="7"/>
                  </a:lnTo>
                  <a:lnTo>
                    <a:pt x="7" y="7"/>
                  </a:lnTo>
                  <a:lnTo>
                    <a:pt x="0"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29" name="Freeform 37"/>
            <p:cNvSpPr>
              <a:spLocks/>
            </p:cNvSpPr>
            <p:nvPr/>
          </p:nvSpPr>
          <p:spPr bwMode="auto">
            <a:xfrm>
              <a:off x="711" y="2772"/>
              <a:ext cx="239" cy="7"/>
            </a:xfrm>
            <a:custGeom>
              <a:avLst/>
              <a:gdLst>
                <a:gd name="T0" fmla="*/ 0 w 239"/>
                <a:gd name="T1" fmla="*/ 0 h 7"/>
                <a:gd name="T2" fmla="*/ 239 w 239"/>
                <a:gd name="T3" fmla="*/ 0 h 7"/>
                <a:gd name="T4" fmla="*/ 233 w 239"/>
                <a:gd name="T5" fmla="*/ 7 h 7"/>
                <a:gd name="T6" fmla="*/ 7 w 239"/>
                <a:gd name="T7" fmla="*/ 7 h 7"/>
                <a:gd name="T8" fmla="*/ 0 w 239"/>
                <a:gd name="T9" fmla="*/ 0 h 7"/>
              </a:gdLst>
              <a:ahLst/>
              <a:cxnLst>
                <a:cxn ang="0">
                  <a:pos x="T0" y="T1"/>
                </a:cxn>
                <a:cxn ang="0">
                  <a:pos x="T2" y="T3"/>
                </a:cxn>
                <a:cxn ang="0">
                  <a:pos x="T4" y="T5"/>
                </a:cxn>
                <a:cxn ang="0">
                  <a:pos x="T6" y="T7"/>
                </a:cxn>
                <a:cxn ang="0">
                  <a:pos x="T8" y="T9"/>
                </a:cxn>
              </a:cxnLst>
              <a:rect l="0" t="0" r="r" b="b"/>
              <a:pathLst>
                <a:path w="239" h="7">
                  <a:moveTo>
                    <a:pt x="0" y="0"/>
                  </a:moveTo>
                  <a:lnTo>
                    <a:pt x="239" y="0"/>
                  </a:lnTo>
                  <a:lnTo>
                    <a:pt x="233" y="7"/>
                  </a:lnTo>
                  <a:lnTo>
                    <a:pt x="7" y="7"/>
                  </a:lnTo>
                  <a:lnTo>
                    <a:pt x="0"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30" name="Freeform 38"/>
            <p:cNvSpPr>
              <a:spLocks/>
            </p:cNvSpPr>
            <p:nvPr/>
          </p:nvSpPr>
          <p:spPr bwMode="auto">
            <a:xfrm>
              <a:off x="672" y="2733"/>
              <a:ext cx="317" cy="7"/>
            </a:xfrm>
            <a:custGeom>
              <a:avLst/>
              <a:gdLst>
                <a:gd name="T0" fmla="*/ 0 w 317"/>
                <a:gd name="T1" fmla="*/ 0 h 7"/>
                <a:gd name="T2" fmla="*/ 317 w 317"/>
                <a:gd name="T3" fmla="*/ 0 h 7"/>
                <a:gd name="T4" fmla="*/ 311 w 317"/>
                <a:gd name="T5" fmla="*/ 7 h 7"/>
                <a:gd name="T6" fmla="*/ 7 w 317"/>
                <a:gd name="T7" fmla="*/ 7 h 7"/>
                <a:gd name="T8" fmla="*/ 0 w 317"/>
                <a:gd name="T9" fmla="*/ 0 h 7"/>
              </a:gdLst>
              <a:ahLst/>
              <a:cxnLst>
                <a:cxn ang="0">
                  <a:pos x="T0" y="T1"/>
                </a:cxn>
                <a:cxn ang="0">
                  <a:pos x="T2" y="T3"/>
                </a:cxn>
                <a:cxn ang="0">
                  <a:pos x="T4" y="T5"/>
                </a:cxn>
                <a:cxn ang="0">
                  <a:pos x="T6" y="T7"/>
                </a:cxn>
                <a:cxn ang="0">
                  <a:pos x="T8" y="T9"/>
                </a:cxn>
              </a:cxnLst>
              <a:rect l="0" t="0" r="r" b="b"/>
              <a:pathLst>
                <a:path w="317" h="7">
                  <a:moveTo>
                    <a:pt x="0" y="0"/>
                  </a:moveTo>
                  <a:lnTo>
                    <a:pt x="317" y="0"/>
                  </a:lnTo>
                  <a:lnTo>
                    <a:pt x="311" y="7"/>
                  </a:lnTo>
                  <a:lnTo>
                    <a:pt x="7" y="7"/>
                  </a:lnTo>
                  <a:lnTo>
                    <a:pt x="0" y="0"/>
                  </a:lnTo>
                  <a:close/>
                </a:path>
              </a:pathLst>
            </a:custGeom>
            <a:solidFill>
              <a:srgbClr val="4F90A5"/>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spAutoFit/>
            </a:bodyPr>
            <a:lstStyle/>
            <a:p>
              <a:endParaRPr lang="en-US"/>
            </a:p>
          </p:txBody>
        </p:sp>
        <p:sp>
          <p:nvSpPr>
            <p:cNvPr id="85031" name="Rectangle 39"/>
            <p:cNvSpPr>
              <a:spLocks noChangeArrowheads="1"/>
            </p:cNvSpPr>
            <p:nvPr/>
          </p:nvSpPr>
          <p:spPr bwMode="auto">
            <a:xfrm>
              <a:off x="1154" y="2736"/>
              <a:ext cx="6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S</a:t>
              </a:r>
              <a:endParaRPr lang="en-US" altLang="en-US" sz="2000">
                <a:latin typeface="Bodoni Bd BT" pitchFamily="18" charset="0"/>
              </a:endParaRPr>
            </a:p>
          </p:txBody>
        </p:sp>
        <p:sp>
          <p:nvSpPr>
            <p:cNvPr id="85032" name="Rectangle 40"/>
            <p:cNvSpPr>
              <a:spLocks noChangeArrowheads="1"/>
            </p:cNvSpPr>
            <p:nvPr/>
          </p:nvSpPr>
          <p:spPr bwMode="auto">
            <a:xfrm>
              <a:off x="1219"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o</a:t>
              </a:r>
              <a:endParaRPr lang="en-US" altLang="en-US" sz="2000">
                <a:latin typeface="Bodoni Bd BT" pitchFamily="18" charset="0"/>
              </a:endParaRPr>
            </a:p>
          </p:txBody>
        </p:sp>
        <p:sp>
          <p:nvSpPr>
            <p:cNvPr id="85033" name="Rectangle 41"/>
            <p:cNvSpPr>
              <a:spLocks noChangeArrowheads="1"/>
            </p:cNvSpPr>
            <p:nvPr/>
          </p:nvSpPr>
          <p:spPr bwMode="auto">
            <a:xfrm>
              <a:off x="1282" y="2736"/>
              <a:ext cx="35"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f</a:t>
              </a:r>
              <a:endParaRPr lang="en-US" altLang="en-US" sz="2000">
                <a:latin typeface="Bodoni Bd BT" pitchFamily="18" charset="0"/>
              </a:endParaRPr>
            </a:p>
          </p:txBody>
        </p:sp>
        <p:sp>
          <p:nvSpPr>
            <p:cNvPr id="85034" name="Rectangle 42"/>
            <p:cNvSpPr>
              <a:spLocks noChangeArrowheads="1"/>
            </p:cNvSpPr>
            <p:nvPr/>
          </p:nvSpPr>
          <p:spPr bwMode="auto">
            <a:xfrm>
              <a:off x="1314"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85035" name="Rectangle 43"/>
            <p:cNvSpPr>
              <a:spLocks noChangeArrowheads="1"/>
            </p:cNvSpPr>
            <p:nvPr/>
          </p:nvSpPr>
          <p:spPr bwMode="auto">
            <a:xfrm>
              <a:off x="1352" y="2736"/>
              <a:ext cx="92"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w</a:t>
              </a:r>
              <a:endParaRPr lang="en-US" altLang="en-US" sz="2000">
                <a:latin typeface="Bodoni Bd BT" pitchFamily="18" charset="0"/>
              </a:endParaRPr>
            </a:p>
          </p:txBody>
        </p:sp>
        <p:sp>
          <p:nvSpPr>
            <p:cNvPr id="85036" name="Rectangle 44"/>
            <p:cNvSpPr>
              <a:spLocks noChangeArrowheads="1"/>
            </p:cNvSpPr>
            <p:nvPr/>
          </p:nvSpPr>
          <p:spPr bwMode="auto">
            <a:xfrm>
              <a:off x="1440"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a</a:t>
              </a:r>
              <a:endParaRPr lang="en-US" altLang="en-US" sz="2000">
                <a:latin typeface="Bodoni Bd BT" pitchFamily="18" charset="0"/>
              </a:endParaRPr>
            </a:p>
          </p:txBody>
        </p:sp>
        <p:sp>
          <p:nvSpPr>
            <p:cNvPr id="85037" name="Rectangle 45"/>
            <p:cNvSpPr>
              <a:spLocks noChangeArrowheads="1"/>
            </p:cNvSpPr>
            <p:nvPr/>
          </p:nvSpPr>
          <p:spPr bwMode="auto">
            <a:xfrm>
              <a:off x="1494"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r</a:t>
              </a:r>
              <a:endParaRPr lang="en-US" altLang="en-US" sz="2000">
                <a:latin typeface="Bodoni Bd BT" pitchFamily="18" charset="0"/>
              </a:endParaRPr>
            </a:p>
          </p:txBody>
        </p:sp>
        <p:sp>
          <p:nvSpPr>
            <p:cNvPr id="85038" name="Rectangle 46"/>
            <p:cNvSpPr>
              <a:spLocks noChangeArrowheads="1"/>
            </p:cNvSpPr>
            <p:nvPr/>
          </p:nvSpPr>
          <p:spPr bwMode="auto">
            <a:xfrm>
              <a:off x="1536"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85039" name="Rectangle 47"/>
            <p:cNvSpPr>
              <a:spLocks noChangeArrowheads="1"/>
            </p:cNvSpPr>
            <p:nvPr/>
          </p:nvSpPr>
          <p:spPr bwMode="auto">
            <a:xfrm>
              <a:off x="1593"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 </a:t>
              </a:r>
              <a:endParaRPr lang="en-US" altLang="en-US" sz="2000">
                <a:latin typeface="Bodoni Bd BT" pitchFamily="18" charset="0"/>
              </a:endParaRPr>
            </a:p>
          </p:txBody>
        </p:sp>
        <p:sp>
          <p:nvSpPr>
            <p:cNvPr id="85040" name="Rectangle 48"/>
            <p:cNvSpPr>
              <a:spLocks noChangeArrowheads="1"/>
            </p:cNvSpPr>
            <p:nvPr/>
          </p:nvSpPr>
          <p:spPr bwMode="auto">
            <a:xfrm>
              <a:off x="1616"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85041" name="Rectangle 49"/>
            <p:cNvSpPr>
              <a:spLocks noChangeArrowheads="1"/>
            </p:cNvSpPr>
            <p:nvPr/>
          </p:nvSpPr>
          <p:spPr bwMode="auto">
            <a:xfrm>
              <a:off x="167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85042" name="Rectangle 50"/>
            <p:cNvSpPr>
              <a:spLocks noChangeArrowheads="1"/>
            </p:cNvSpPr>
            <p:nvPr/>
          </p:nvSpPr>
          <p:spPr bwMode="auto">
            <a:xfrm>
              <a:off x="173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g</a:t>
              </a:r>
              <a:endParaRPr lang="en-US" altLang="en-US" sz="2000">
                <a:latin typeface="Bodoni Bd BT" pitchFamily="18" charset="0"/>
              </a:endParaRPr>
            </a:p>
          </p:txBody>
        </p:sp>
        <p:sp>
          <p:nvSpPr>
            <p:cNvPr id="85043" name="Rectangle 51"/>
            <p:cNvSpPr>
              <a:spLocks noChangeArrowheads="1"/>
            </p:cNvSpPr>
            <p:nvPr/>
          </p:nvSpPr>
          <p:spPr bwMode="auto">
            <a:xfrm>
              <a:off x="1797"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85044" name="Rectangle 52"/>
            <p:cNvSpPr>
              <a:spLocks noChangeArrowheads="1"/>
            </p:cNvSpPr>
            <p:nvPr/>
          </p:nvSpPr>
          <p:spPr bwMode="auto">
            <a:xfrm>
              <a:off x="1824"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85045" name="Rectangle 53"/>
            <p:cNvSpPr>
              <a:spLocks noChangeArrowheads="1"/>
            </p:cNvSpPr>
            <p:nvPr/>
          </p:nvSpPr>
          <p:spPr bwMode="auto">
            <a:xfrm>
              <a:off x="1884"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85046" name="Rectangle 54"/>
            <p:cNvSpPr>
              <a:spLocks noChangeArrowheads="1"/>
            </p:cNvSpPr>
            <p:nvPr/>
          </p:nvSpPr>
          <p:spPr bwMode="auto">
            <a:xfrm>
              <a:off x="1942"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sp>
          <p:nvSpPr>
            <p:cNvPr id="85047" name="Rectangle 55"/>
            <p:cNvSpPr>
              <a:spLocks noChangeArrowheads="1"/>
            </p:cNvSpPr>
            <p:nvPr/>
          </p:nvSpPr>
          <p:spPr bwMode="auto">
            <a:xfrm>
              <a:off x="1998"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r</a:t>
              </a:r>
              <a:endParaRPr lang="en-US" altLang="en-US" sz="2000">
                <a:latin typeface="Bodoni Bd BT" pitchFamily="18" charset="0"/>
              </a:endParaRPr>
            </a:p>
          </p:txBody>
        </p:sp>
        <p:sp>
          <p:nvSpPr>
            <p:cNvPr id="85048" name="Rectangle 56"/>
            <p:cNvSpPr>
              <a:spLocks noChangeArrowheads="1"/>
            </p:cNvSpPr>
            <p:nvPr/>
          </p:nvSpPr>
          <p:spPr bwMode="auto">
            <a:xfrm>
              <a:off x="2039"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85049" name="Rectangle 57"/>
            <p:cNvSpPr>
              <a:spLocks noChangeArrowheads="1"/>
            </p:cNvSpPr>
            <p:nvPr/>
          </p:nvSpPr>
          <p:spPr bwMode="auto">
            <a:xfrm>
              <a:off x="206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85050" name="Rectangle 58"/>
            <p:cNvSpPr>
              <a:spLocks noChangeArrowheads="1"/>
            </p:cNvSpPr>
            <p:nvPr/>
          </p:nvSpPr>
          <p:spPr bwMode="auto">
            <a:xfrm>
              <a:off x="2127"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g</a:t>
              </a:r>
              <a:endParaRPr lang="en-US" altLang="en-US" sz="2000">
                <a:latin typeface="Bodoni Bd BT" pitchFamily="18" charset="0"/>
              </a:endParaRPr>
            </a:p>
          </p:txBody>
        </p:sp>
        <p:sp>
          <p:nvSpPr>
            <p:cNvPr id="85051" name="Rectangle 59"/>
            <p:cNvSpPr>
              <a:spLocks noChangeArrowheads="1"/>
            </p:cNvSpPr>
            <p:nvPr/>
          </p:nvSpPr>
          <p:spPr bwMode="auto">
            <a:xfrm>
              <a:off x="2191"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 </a:t>
              </a:r>
              <a:endParaRPr lang="en-US" altLang="en-US" sz="2000">
                <a:latin typeface="Bodoni Bd BT" pitchFamily="18" charset="0"/>
              </a:endParaRPr>
            </a:p>
          </p:txBody>
        </p:sp>
        <p:sp>
          <p:nvSpPr>
            <p:cNvPr id="85052" name="Rectangle 60"/>
            <p:cNvSpPr>
              <a:spLocks noChangeArrowheads="1"/>
            </p:cNvSpPr>
            <p:nvPr/>
          </p:nvSpPr>
          <p:spPr bwMode="auto">
            <a:xfrm>
              <a:off x="2213"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85053" name="Rectangle 61"/>
            <p:cNvSpPr>
              <a:spLocks noChangeArrowheads="1"/>
            </p:cNvSpPr>
            <p:nvPr/>
          </p:nvSpPr>
          <p:spPr bwMode="auto">
            <a:xfrm>
              <a:off x="2239"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n</a:t>
              </a:r>
              <a:endParaRPr lang="en-US" altLang="en-US" sz="2000">
                <a:latin typeface="Bodoni Bd BT" pitchFamily="18" charset="0"/>
              </a:endParaRPr>
            </a:p>
          </p:txBody>
        </p:sp>
        <p:sp>
          <p:nvSpPr>
            <p:cNvPr id="85054" name="Rectangle 62"/>
            <p:cNvSpPr>
              <a:spLocks noChangeArrowheads="1"/>
            </p:cNvSpPr>
            <p:nvPr/>
          </p:nvSpPr>
          <p:spPr bwMode="auto">
            <a:xfrm>
              <a:off x="2302" y="2736"/>
              <a:ext cx="52"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s</a:t>
              </a:r>
              <a:endParaRPr lang="en-US" altLang="en-US" sz="2000">
                <a:latin typeface="Bodoni Bd BT" pitchFamily="18" charset="0"/>
              </a:endParaRPr>
            </a:p>
          </p:txBody>
        </p:sp>
        <p:sp>
          <p:nvSpPr>
            <p:cNvPr id="85055" name="Rectangle 63"/>
            <p:cNvSpPr>
              <a:spLocks noChangeArrowheads="1"/>
            </p:cNvSpPr>
            <p:nvPr/>
          </p:nvSpPr>
          <p:spPr bwMode="auto">
            <a:xfrm>
              <a:off x="2355"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85056" name="Rectangle 64"/>
            <p:cNvSpPr>
              <a:spLocks noChangeArrowheads="1"/>
            </p:cNvSpPr>
            <p:nvPr/>
          </p:nvSpPr>
          <p:spPr bwMode="auto">
            <a:xfrm>
              <a:off x="2393" y="2736"/>
              <a:ext cx="29"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i</a:t>
              </a:r>
              <a:endParaRPr lang="en-US" altLang="en-US" sz="2000">
                <a:latin typeface="Bodoni Bd BT" pitchFamily="18" charset="0"/>
              </a:endParaRPr>
            </a:p>
          </p:txBody>
        </p:sp>
        <p:sp>
          <p:nvSpPr>
            <p:cNvPr id="85057" name="Rectangle 65"/>
            <p:cNvSpPr>
              <a:spLocks noChangeArrowheads="1"/>
            </p:cNvSpPr>
            <p:nvPr/>
          </p:nvSpPr>
          <p:spPr bwMode="auto">
            <a:xfrm>
              <a:off x="2424"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85058" name="Rectangle 66"/>
            <p:cNvSpPr>
              <a:spLocks noChangeArrowheads="1"/>
            </p:cNvSpPr>
            <p:nvPr/>
          </p:nvSpPr>
          <p:spPr bwMode="auto">
            <a:xfrm>
              <a:off x="2463" y="2736"/>
              <a:ext cx="64"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u</a:t>
              </a:r>
              <a:endParaRPr lang="en-US" altLang="en-US" sz="2000">
                <a:latin typeface="Bodoni Bd BT" pitchFamily="18" charset="0"/>
              </a:endParaRPr>
            </a:p>
          </p:txBody>
        </p:sp>
        <p:sp>
          <p:nvSpPr>
            <p:cNvPr id="85059" name="Rectangle 67"/>
            <p:cNvSpPr>
              <a:spLocks noChangeArrowheads="1"/>
            </p:cNvSpPr>
            <p:nvPr/>
          </p:nvSpPr>
          <p:spPr bwMode="auto">
            <a:xfrm>
              <a:off x="2527" y="2736"/>
              <a:ext cx="40"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t</a:t>
              </a:r>
              <a:endParaRPr lang="en-US" altLang="en-US" sz="2000">
                <a:latin typeface="Bodoni Bd BT" pitchFamily="18" charset="0"/>
              </a:endParaRPr>
            </a:p>
          </p:txBody>
        </p:sp>
        <p:sp>
          <p:nvSpPr>
            <p:cNvPr id="85060" name="Rectangle 68"/>
            <p:cNvSpPr>
              <a:spLocks noChangeArrowheads="1"/>
            </p:cNvSpPr>
            <p:nvPr/>
          </p:nvSpPr>
          <p:spPr bwMode="auto">
            <a:xfrm>
              <a:off x="2566" y="2736"/>
              <a:ext cx="58" cy="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defTabSz="1027113" eaLnBrk="0" hangingPunct="0">
                <a:defRPr sz="2400">
                  <a:solidFill>
                    <a:schemeClr val="tx1"/>
                  </a:solidFill>
                  <a:latin typeface="Times New Roman" panose="02020603050405020304" pitchFamily="18" charset="0"/>
                </a:defRPr>
              </a:lvl1pPr>
              <a:lvl2pPr marL="512763" defTabSz="1027113" eaLnBrk="0" hangingPunct="0">
                <a:defRPr sz="2400">
                  <a:solidFill>
                    <a:schemeClr val="tx1"/>
                  </a:solidFill>
                  <a:latin typeface="Times New Roman" panose="02020603050405020304" pitchFamily="18" charset="0"/>
                </a:defRPr>
              </a:lvl2pPr>
              <a:lvl3pPr marL="1027113" defTabSz="1027113" eaLnBrk="0" hangingPunct="0">
                <a:defRPr sz="2400">
                  <a:solidFill>
                    <a:schemeClr val="tx1"/>
                  </a:solidFill>
                  <a:latin typeface="Times New Roman" panose="02020603050405020304" pitchFamily="18" charset="0"/>
                </a:defRPr>
              </a:lvl3pPr>
              <a:lvl4pPr marL="1539875" defTabSz="1027113" eaLnBrk="0" hangingPunct="0">
                <a:defRPr sz="2400">
                  <a:solidFill>
                    <a:schemeClr val="tx1"/>
                  </a:solidFill>
                  <a:latin typeface="Times New Roman" panose="02020603050405020304" pitchFamily="18" charset="0"/>
                </a:defRPr>
              </a:lvl4pPr>
              <a:lvl5pPr marL="2054225" defTabSz="1027113" eaLnBrk="0" hangingPunct="0">
                <a:defRPr sz="2400">
                  <a:solidFill>
                    <a:schemeClr val="tx1"/>
                  </a:solidFill>
                  <a:latin typeface="Times New Roman" panose="02020603050405020304" pitchFamily="18" charset="0"/>
                </a:defRPr>
              </a:lvl5pPr>
              <a:lvl6pPr marL="2511425" defTabSz="1027113" eaLnBrk="0" fontAlgn="base" hangingPunct="0">
                <a:spcBef>
                  <a:spcPct val="0"/>
                </a:spcBef>
                <a:spcAft>
                  <a:spcPct val="0"/>
                </a:spcAft>
                <a:defRPr sz="2400">
                  <a:solidFill>
                    <a:schemeClr val="tx1"/>
                  </a:solidFill>
                  <a:latin typeface="Times New Roman" panose="02020603050405020304" pitchFamily="18" charset="0"/>
                </a:defRPr>
              </a:lvl6pPr>
              <a:lvl7pPr marL="2968625" defTabSz="1027113" eaLnBrk="0" fontAlgn="base" hangingPunct="0">
                <a:spcBef>
                  <a:spcPct val="0"/>
                </a:spcBef>
                <a:spcAft>
                  <a:spcPct val="0"/>
                </a:spcAft>
                <a:defRPr sz="2400">
                  <a:solidFill>
                    <a:schemeClr val="tx1"/>
                  </a:solidFill>
                  <a:latin typeface="Times New Roman" panose="02020603050405020304" pitchFamily="18" charset="0"/>
                </a:defRPr>
              </a:lvl7pPr>
              <a:lvl8pPr marL="3425825" defTabSz="1027113" eaLnBrk="0" fontAlgn="base" hangingPunct="0">
                <a:spcBef>
                  <a:spcPct val="0"/>
                </a:spcBef>
                <a:spcAft>
                  <a:spcPct val="0"/>
                </a:spcAft>
                <a:defRPr sz="2400">
                  <a:solidFill>
                    <a:schemeClr val="tx1"/>
                  </a:solidFill>
                  <a:latin typeface="Times New Roman" panose="02020603050405020304" pitchFamily="18" charset="0"/>
                </a:defRPr>
              </a:lvl8pPr>
              <a:lvl9pPr marL="3883025" defTabSz="1027113"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500">
                  <a:solidFill>
                    <a:srgbClr val="FFFFFF"/>
                  </a:solidFill>
                  <a:latin typeface="Univers 45 Light" pitchFamily="34" charset="0"/>
                </a:rPr>
                <a:t>e</a:t>
              </a:r>
              <a:endParaRPr lang="en-US" altLang="en-US" sz="2000">
                <a:latin typeface="Bodoni Bd BT" pitchFamily="18" charset="0"/>
              </a:endParaRPr>
            </a:p>
          </p:txBody>
        </p:sp>
      </p:grpSp>
    </p:spTree>
    <p:extLst>
      <p:ext uri="{BB962C8B-B14F-4D97-AF65-F5344CB8AC3E}">
        <p14:creationId xmlns:p14="http://schemas.microsoft.com/office/powerpoint/2010/main" val="1200638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75882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722027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4496120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2394091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9599160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280621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42147141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0521850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3407880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2595577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302359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681749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679046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6257455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7560259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1216334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8F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 id="2147483728" r:id="rId13"/>
    <p:sldLayoutId id="2147483729"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8F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85601700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4.xml"/><Relationship Id="rId1" Type="http://schemas.openxmlformats.org/officeDocument/2006/relationships/vmlDrawing" Target="../drawings/vmlDrawing3.v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4.xml"/><Relationship Id="rId1" Type="http://schemas.openxmlformats.org/officeDocument/2006/relationships/vmlDrawing" Target="../drawings/vmlDrawing5.vml"/><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bwMode="auto">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115888" tIns="57150" rIns="115888" bIns="57150">
            <a:normAutofit fontScale="90000"/>
          </a:bodyPr>
          <a:lstStyle/>
          <a:p>
            <a:pPr eaLnBrk="0" hangingPunct="0">
              <a:lnSpc>
                <a:spcPct val="90000"/>
              </a:lnSpc>
              <a:spcBef>
                <a:spcPts val="600"/>
              </a:spcBef>
              <a:spcAft>
                <a:spcPts val="600"/>
              </a:spcAft>
            </a:pPr>
            <a:r>
              <a:rPr lang="en-US" altLang="en-US" sz="3600" dirty="0"/>
              <a:t>Personal Software </a:t>
            </a:r>
            <a:r>
              <a:rPr lang="en-US" altLang="en-US" sz="3600" dirty="0" err="1"/>
              <a:t>Process</a:t>
            </a:r>
            <a:r>
              <a:rPr lang="en-US" altLang="en-US" sz="3600" baseline="30000" dirty="0" err="1"/>
              <a:t>SM</a:t>
            </a:r>
            <a:r>
              <a:rPr lang="en-US" altLang="en-US" sz="3600" baseline="30000" dirty="0"/>
              <a:t> </a:t>
            </a:r>
            <a:r>
              <a:rPr lang="en-US" altLang="en-US" sz="3600" dirty="0"/>
              <a:t>for Engineers: Part II </a:t>
            </a:r>
            <a:br>
              <a:rPr lang="en-US" altLang="en-US" sz="4800" dirty="0"/>
            </a:br>
            <a:br>
              <a:rPr lang="en-US" altLang="en-US" sz="3200" dirty="0"/>
            </a:br>
            <a:endParaRPr lang="en-US" altLang="en-US" sz="3200" dirty="0"/>
          </a:p>
        </p:txBody>
      </p:sp>
      <p:sp>
        <p:nvSpPr>
          <p:cNvPr id="2" name="Subtitle 1"/>
          <p:cNvSpPr>
            <a:spLocks noGrp="1"/>
          </p:cNvSpPr>
          <p:nvPr>
            <p:ph type="subTitle" idx="1"/>
          </p:nvPr>
        </p:nvSpPr>
        <p:spPr/>
        <p:txBody>
          <a:bodyPr/>
          <a:lstStyle/>
          <a:p>
            <a:r>
              <a:rPr lang="en-US" altLang="en-US" dirty="0"/>
              <a:t>Workshop: Assignment 8F</a:t>
            </a:r>
            <a:endParaRPr lang="en-US" dirty="0"/>
          </a:p>
        </p:txBody>
      </p:sp>
    </p:spTree>
    <p:extLst>
      <p:ext uri="{BB962C8B-B14F-4D97-AF65-F5344CB8AC3E}">
        <p14:creationId xmlns:p14="http://schemas.microsoft.com/office/powerpoint/2010/main" val="25622910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26"/>
          <p:cNvSpPr>
            <a:spLocks noGrp="1" noChangeArrowheads="1"/>
          </p:cNvSpPr>
          <p:nvPr>
            <p:ph type="title"/>
          </p:nvPr>
        </p:nvSpPr>
        <p:spPr/>
        <p:txBody>
          <a:bodyPr/>
          <a:lstStyle/>
          <a:p>
            <a:r>
              <a:rPr lang="en-US" altLang="en-US"/>
              <a:t>Test Case 2</a:t>
            </a:r>
          </a:p>
        </p:txBody>
      </p:sp>
      <p:sp>
        <p:nvSpPr>
          <p:cNvPr id="2" name="Content Placeholder 1"/>
          <p:cNvSpPr>
            <a:spLocks noGrp="1"/>
          </p:cNvSpPr>
          <p:nvPr>
            <p:ph idx="1"/>
          </p:nvPr>
        </p:nvSpPr>
        <p:spPr>
          <a:xfrm>
            <a:off x="401933" y="1237029"/>
            <a:ext cx="8320035" cy="587236"/>
          </a:xfrm>
        </p:spPr>
        <p:txBody>
          <a:bodyPr/>
          <a:lstStyle/>
          <a:p>
            <a:r>
              <a:rPr lang="en-US" altLang="en-US" dirty="0"/>
              <a:t>Use the information in the table below as input for Test Case 2.</a:t>
            </a:r>
          </a:p>
          <a:p>
            <a:endParaRPr lang="en-US"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graphicFrame>
        <p:nvGraphicFramePr>
          <p:cNvPr id="93190" name="Object 1030"/>
          <p:cNvGraphicFramePr>
            <a:graphicFrameLocks noChangeAspect="1"/>
          </p:cNvGraphicFramePr>
          <p:nvPr>
            <p:extLst>
              <p:ext uri="{D42A27DB-BD31-4B8C-83A1-F6EECF244321}">
                <p14:modId xmlns:p14="http://schemas.microsoft.com/office/powerpoint/2010/main" val="286447253"/>
              </p:ext>
            </p:extLst>
          </p:nvPr>
        </p:nvGraphicFramePr>
        <p:xfrm>
          <a:off x="382588" y="1790700"/>
          <a:ext cx="7827962" cy="2155825"/>
        </p:xfrm>
        <a:graphic>
          <a:graphicData uri="http://schemas.openxmlformats.org/presentationml/2006/ole">
            <mc:AlternateContent xmlns:mc="http://schemas.openxmlformats.org/markup-compatibility/2006">
              <mc:Choice xmlns:v="urn:schemas-microsoft-com:vml" Requires="v">
                <p:oleObj spid="_x0000_s3082" name="Document" r:id="rId3" imgW="5635587" imgH="1552298" progId="Word.Document.8">
                  <p:embed/>
                </p:oleObj>
              </mc:Choice>
              <mc:Fallback>
                <p:oleObj name="Document" r:id="rId3" imgW="5635587" imgH="1552298" progId="Word.Document.8">
                  <p:embed/>
                  <p:pic>
                    <p:nvPicPr>
                      <p:cNvPr id="0" name=""/>
                      <p:cNvPicPr>
                        <a:picLocks noChangeAspect="1" noChangeArrowheads="1"/>
                      </p:cNvPicPr>
                      <p:nvPr/>
                    </p:nvPicPr>
                    <p:blipFill>
                      <a:blip r:embed="rId4"/>
                      <a:srcRect l="4872" r="5684" b="8833"/>
                      <a:stretch>
                        <a:fillRect/>
                      </a:stretch>
                    </p:blipFill>
                    <p:spPr bwMode="auto">
                      <a:xfrm>
                        <a:off x="382588" y="1790700"/>
                        <a:ext cx="7827962" cy="2155825"/>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88973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4098"/>
          <p:cNvSpPr>
            <a:spLocks noGrp="1" noChangeArrowheads="1"/>
          </p:cNvSpPr>
          <p:nvPr>
            <p:ph type="title"/>
          </p:nvPr>
        </p:nvSpPr>
        <p:spPr/>
        <p:txBody>
          <a:bodyPr/>
          <a:lstStyle/>
          <a:p>
            <a:r>
              <a:rPr lang="en-US" altLang="en-US"/>
              <a:t>Test Case 2 – Expected Results</a:t>
            </a:r>
          </a:p>
        </p:txBody>
      </p:sp>
      <p:sp>
        <p:nvSpPr>
          <p:cNvPr id="6" name="Content Placeholder 5"/>
          <p:cNvSpPr>
            <a:spLocks noGrp="1"/>
          </p:cNvSpPr>
          <p:nvPr>
            <p:ph sz="half" idx="2"/>
          </p:nvPr>
        </p:nvSpPr>
        <p:spPr>
          <a:xfrm>
            <a:off x="5392318" y="1234343"/>
            <a:ext cx="3332582" cy="4785457"/>
          </a:xfrm>
        </p:spPr>
        <p:txBody>
          <a:bodyPr/>
          <a:lstStyle/>
          <a:p>
            <a:r>
              <a:rPr lang="en-US" altLang="en-US" dirty="0"/>
              <a:t>For Test Case 2, your program should produce the results on the left in any similar format.</a:t>
            </a:r>
          </a:p>
          <a:p>
            <a:endParaRPr lang="en-US" dirty="0"/>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graphicFrame>
        <p:nvGraphicFramePr>
          <p:cNvPr id="94214" name="Object 4102"/>
          <p:cNvGraphicFramePr>
            <a:graphicFrameLocks noChangeAspect="1"/>
          </p:cNvGraphicFramePr>
          <p:nvPr>
            <p:extLst>
              <p:ext uri="{D42A27DB-BD31-4B8C-83A1-F6EECF244321}">
                <p14:modId xmlns:p14="http://schemas.microsoft.com/office/powerpoint/2010/main" val="214321776"/>
              </p:ext>
            </p:extLst>
          </p:nvPr>
        </p:nvGraphicFramePr>
        <p:xfrm>
          <a:off x="303983" y="1284866"/>
          <a:ext cx="4938712" cy="4772025"/>
        </p:xfrm>
        <a:graphic>
          <a:graphicData uri="http://schemas.openxmlformats.org/presentationml/2006/ole">
            <mc:AlternateContent xmlns:mc="http://schemas.openxmlformats.org/markup-compatibility/2006">
              <mc:Choice xmlns:v="urn:schemas-microsoft-com:vml" Requires="v">
                <p:oleObj spid="_x0000_s4106" name="Document" r:id="rId3" imgW="5630040" imgH="4471920" progId="Word.Document.8">
                  <p:embed/>
                </p:oleObj>
              </mc:Choice>
              <mc:Fallback>
                <p:oleObj name="Document" r:id="rId3" imgW="5630040" imgH="447192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4060" r="16241" b="3067"/>
                      <a:stretch>
                        <a:fillRect/>
                      </a:stretch>
                    </p:blipFill>
                    <p:spPr bwMode="auto">
                      <a:xfrm>
                        <a:off x="303983" y="1284866"/>
                        <a:ext cx="4938712" cy="4772025"/>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3171425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1026"/>
          <p:cNvSpPr>
            <a:spLocks noGrp="1" noChangeArrowheads="1"/>
          </p:cNvSpPr>
          <p:nvPr>
            <p:ph type="title"/>
          </p:nvPr>
        </p:nvSpPr>
        <p:spPr/>
        <p:txBody>
          <a:bodyPr/>
          <a:lstStyle/>
          <a:p>
            <a:r>
              <a:rPr lang="en-US" altLang="en-US"/>
              <a:t>Test Case 3</a:t>
            </a:r>
          </a:p>
        </p:txBody>
      </p:sp>
      <p:sp>
        <p:nvSpPr>
          <p:cNvPr id="3" name="Content Placeholder 2"/>
          <p:cNvSpPr>
            <a:spLocks noGrp="1"/>
          </p:cNvSpPr>
          <p:nvPr>
            <p:ph idx="1"/>
          </p:nvPr>
        </p:nvSpPr>
        <p:spPr>
          <a:xfrm>
            <a:off x="401933" y="1219781"/>
            <a:ext cx="8320035" cy="833263"/>
          </a:xfrm>
        </p:spPr>
        <p:txBody>
          <a:bodyPr/>
          <a:lstStyle/>
          <a:p>
            <a:r>
              <a:rPr lang="en-US" altLang="en-US" dirty="0"/>
              <a:t>Use the information in the table below as input for Test Case 3.</a:t>
            </a:r>
          </a:p>
          <a:p>
            <a:endParaRPr lang="en-US" dirty="0"/>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graphicFrame>
        <p:nvGraphicFramePr>
          <p:cNvPr id="91142" name="Object 1030"/>
          <p:cNvGraphicFramePr>
            <a:graphicFrameLocks noChangeAspect="1"/>
          </p:cNvGraphicFramePr>
          <p:nvPr>
            <p:extLst>
              <p:ext uri="{D42A27DB-BD31-4B8C-83A1-F6EECF244321}">
                <p14:modId xmlns:p14="http://schemas.microsoft.com/office/powerpoint/2010/main" val="3238582621"/>
              </p:ext>
            </p:extLst>
          </p:nvPr>
        </p:nvGraphicFramePr>
        <p:xfrm>
          <a:off x="373063" y="1874838"/>
          <a:ext cx="7604125" cy="2090737"/>
        </p:xfrm>
        <a:graphic>
          <a:graphicData uri="http://schemas.openxmlformats.org/presentationml/2006/ole">
            <mc:AlternateContent xmlns:mc="http://schemas.openxmlformats.org/markup-compatibility/2006">
              <mc:Choice xmlns:v="urn:schemas-microsoft-com:vml" Requires="v">
                <p:oleObj spid="_x0000_s5130" name="Document" r:id="rId3" imgW="5635587" imgH="1552298" progId="Word.Document.8">
                  <p:embed/>
                </p:oleObj>
              </mc:Choice>
              <mc:Fallback>
                <p:oleObj name="Document" r:id="rId3" imgW="5635587" imgH="1552298" progId="Word.Document.8">
                  <p:embed/>
                  <p:pic>
                    <p:nvPicPr>
                      <p:cNvPr id="0" name=""/>
                      <p:cNvPicPr>
                        <a:picLocks noChangeAspect="1" noChangeArrowheads="1"/>
                      </p:cNvPicPr>
                      <p:nvPr/>
                    </p:nvPicPr>
                    <p:blipFill>
                      <a:blip r:embed="rId4"/>
                      <a:srcRect l="4547" r="4872" b="8833"/>
                      <a:stretch>
                        <a:fillRect/>
                      </a:stretch>
                    </p:blipFill>
                    <p:spPr bwMode="auto">
                      <a:xfrm>
                        <a:off x="373063" y="1874838"/>
                        <a:ext cx="7604125" cy="2090737"/>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2240898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ltLang="en-US" dirty="0"/>
              <a:t>Test Case 3 – Expected Results</a:t>
            </a:r>
          </a:p>
        </p:txBody>
      </p:sp>
      <p:sp>
        <p:nvSpPr>
          <p:cNvPr id="6" name="Content Placeholder 5"/>
          <p:cNvSpPr>
            <a:spLocks noGrp="1"/>
          </p:cNvSpPr>
          <p:nvPr>
            <p:ph sz="half" idx="2"/>
          </p:nvPr>
        </p:nvSpPr>
        <p:spPr>
          <a:xfrm>
            <a:off x="5285935" y="1234343"/>
            <a:ext cx="3485508" cy="4785457"/>
          </a:xfrm>
        </p:spPr>
        <p:txBody>
          <a:bodyPr/>
          <a:lstStyle/>
          <a:p>
            <a:r>
              <a:rPr lang="en-US" altLang="en-US" dirty="0"/>
              <a:t>For Test Case 3, your program should produce the results on the left in any similar format.</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graphicFrame>
        <p:nvGraphicFramePr>
          <p:cNvPr id="92166" name="Object 6"/>
          <p:cNvGraphicFramePr>
            <a:graphicFrameLocks noChangeAspect="1"/>
          </p:cNvGraphicFramePr>
          <p:nvPr>
            <p:extLst>
              <p:ext uri="{D42A27DB-BD31-4B8C-83A1-F6EECF244321}">
                <p14:modId xmlns:p14="http://schemas.microsoft.com/office/powerpoint/2010/main" val="750287364"/>
              </p:ext>
            </p:extLst>
          </p:nvPr>
        </p:nvGraphicFramePr>
        <p:xfrm>
          <a:off x="317282" y="1291516"/>
          <a:ext cx="4880587" cy="4766065"/>
        </p:xfrm>
        <a:graphic>
          <a:graphicData uri="http://schemas.openxmlformats.org/presentationml/2006/ole">
            <mc:AlternateContent xmlns:mc="http://schemas.openxmlformats.org/markup-compatibility/2006">
              <mc:Choice xmlns:v="urn:schemas-microsoft-com:vml" Requires="v">
                <p:oleObj spid="_x0000_s6154" name="Document" r:id="rId3" imgW="5630040" imgH="4471920" progId="Word.Document.8">
                  <p:embed/>
                </p:oleObj>
              </mc:Choice>
              <mc:Fallback>
                <p:oleObj name="Document" r:id="rId3" imgW="5630040" imgH="447192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4060" r="16241" b="2045"/>
                      <a:stretch>
                        <a:fillRect/>
                      </a:stretch>
                    </p:blipFill>
                    <p:spPr bwMode="auto">
                      <a:xfrm>
                        <a:off x="317282" y="1291516"/>
                        <a:ext cx="4880587" cy="4766065"/>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2330943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r>
              <a:rPr lang="en-US" altLang="en-US"/>
              <a:t>Assignment Instructions -1</a:t>
            </a:r>
          </a:p>
        </p:txBody>
      </p:sp>
      <p:sp>
        <p:nvSpPr>
          <p:cNvPr id="2" name="Content Placeholder 1"/>
          <p:cNvSpPr>
            <a:spLocks noGrp="1"/>
          </p:cNvSpPr>
          <p:nvPr>
            <p:ph idx="1"/>
          </p:nvPr>
        </p:nvSpPr>
        <p:spPr>
          <a:xfrm>
            <a:off x="401933" y="1237027"/>
            <a:ext cx="8320035" cy="5014243"/>
          </a:xfrm>
        </p:spPr>
        <p:txBody>
          <a:bodyPr/>
          <a:lstStyle/>
          <a:p>
            <a:r>
              <a:rPr lang="en-US" altLang="en-US" dirty="0"/>
              <a:t>Using the PSP2 process, complete the planning phase for Assignment 8F.</a:t>
            </a:r>
          </a:p>
          <a:p>
            <a:endParaRPr lang="en-US" altLang="en-US" dirty="0"/>
          </a:p>
          <a:p>
            <a:r>
              <a:rPr lang="en-US" altLang="en-US" dirty="0"/>
              <a:t>When you have finished planning, review your work with the instructor.</a:t>
            </a:r>
          </a:p>
          <a:p>
            <a:endParaRPr lang="en-US" altLang="en-US" dirty="0"/>
          </a:p>
          <a:p>
            <a:r>
              <a:rPr lang="en-US" altLang="en-US" dirty="0"/>
              <a:t>After your plan has been reviewed, complete the assignment using PSP2.</a:t>
            </a:r>
          </a:p>
          <a:p>
            <a:endParaRPr lang="en-US" altLang="en-US" dirty="0"/>
          </a:p>
          <a:p>
            <a:endParaRPr lang="en-US"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74245793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p:txBody>
          <a:bodyPr/>
          <a:lstStyle/>
          <a:p>
            <a:r>
              <a:rPr lang="en-US" altLang="en-US"/>
              <a:t>Assignment Instructions -2</a:t>
            </a:r>
          </a:p>
        </p:txBody>
      </p:sp>
      <p:sp>
        <p:nvSpPr>
          <p:cNvPr id="2" name="Content Placeholder 1"/>
          <p:cNvSpPr>
            <a:spLocks noGrp="1"/>
          </p:cNvSpPr>
          <p:nvPr>
            <p:ph idx="1"/>
          </p:nvPr>
        </p:nvSpPr>
        <p:spPr>
          <a:xfrm>
            <a:off x="401933" y="1245655"/>
            <a:ext cx="8320035" cy="5014243"/>
          </a:xfrm>
        </p:spPr>
        <p:txBody>
          <a:bodyPr/>
          <a:lstStyle/>
          <a:p>
            <a:r>
              <a:rPr lang="en-US" altLang="en-US" sz="2000" dirty="0"/>
              <a:t>When you have completed the postmortem phase, submit your assignment package, source code, and test results to the instructor in the following order:</a:t>
            </a:r>
          </a:p>
          <a:p>
            <a:pPr lvl="1"/>
            <a:r>
              <a:rPr lang="en-US" altLang="en-US" sz="2000" dirty="0"/>
              <a:t>PSP2 project plan summary</a:t>
            </a:r>
          </a:p>
          <a:p>
            <a:pPr lvl="1"/>
            <a:r>
              <a:rPr lang="en-US" altLang="en-US" sz="2000" dirty="0"/>
              <a:t>test report</a:t>
            </a:r>
          </a:p>
          <a:p>
            <a:pPr lvl="1"/>
            <a:r>
              <a:rPr lang="en-US" altLang="en-US" sz="2000" dirty="0"/>
              <a:t>design review checklist (FILLED OUT WITH CHECKMARKS)</a:t>
            </a:r>
          </a:p>
          <a:p>
            <a:pPr lvl="1"/>
            <a:r>
              <a:rPr lang="en-US" altLang="en-US" sz="2000" dirty="0"/>
              <a:t>code review checklist (FILLED OUT WITH CHECKMARKS)</a:t>
            </a:r>
          </a:p>
          <a:p>
            <a:pPr lvl="1"/>
            <a:r>
              <a:rPr lang="en-US" altLang="en-US" sz="2000" dirty="0"/>
              <a:t>PIP form</a:t>
            </a:r>
          </a:p>
          <a:p>
            <a:pPr lvl="1"/>
            <a:r>
              <a:rPr lang="en-US" altLang="en-US" sz="2000" dirty="0"/>
              <a:t>size estimating template</a:t>
            </a:r>
          </a:p>
          <a:p>
            <a:pPr lvl="1"/>
            <a:r>
              <a:rPr lang="en-US" altLang="en-US" sz="2000" dirty="0"/>
              <a:t>PROBE worksheet</a:t>
            </a:r>
          </a:p>
          <a:p>
            <a:pPr lvl="1"/>
            <a:r>
              <a:rPr lang="en-US" altLang="en-US" sz="2000" dirty="0"/>
              <a:t>time recording log</a:t>
            </a:r>
          </a:p>
          <a:p>
            <a:pPr lvl="1"/>
            <a:r>
              <a:rPr lang="en-US" altLang="en-US" sz="2000" dirty="0"/>
              <a:t>defect recording log</a:t>
            </a:r>
          </a:p>
          <a:p>
            <a:pPr lvl="1"/>
            <a:r>
              <a:rPr lang="en-US" altLang="en-US" sz="2000" dirty="0"/>
              <a:t>source program listing</a:t>
            </a:r>
          </a:p>
          <a:p>
            <a:pPr lvl="1"/>
            <a:r>
              <a:rPr lang="en-US" altLang="en-US" sz="2000" dirty="0"/>
              <a:t>test results</a:t>
            </a:r>
          </a:p>
          <a:p>
            <a:endParaRPr lang="en-US" sz="2000"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221336983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Rectangle 4"/>
          <p:cNvSpPr>
            <a:spLocks noGrp="1" noChangeArrowheads="1"/>
          </p:cNvSpPr>
          <p:nvPr>
            <p:ph type="title"/>
          </p:nvPr>
        </p:nvSpPr>
        <p:spPr/>
        <p:txBody>
          <a:bodyPr/>
          <a:lstStyle/>
          <a:p>
            <a:r>
              <a:rPr lang="en-US" altLang="en-US"/>
              <a:t>PSP2 Evaluation Criteria</a:t>
            </a:r>
          </a:p>
        </p:txBody>
      </p:sp>
      <p:sp>
        <p:nvSpPr>
          <p:cNvPr id="2" name="Content Placeholder 1"/>
          <p:cNvSpPr>
            <a:spLocks noGrp="1"/>
          </p:cNvSpPr>
          <p:nvPr>
            <p:ph idx="1"/>
          </p:nvPr>
        </p:nvSpPr>
        <p:spPr>
          <a:xfrm>
            <a:off x="401933" y="1237035"/>
            <a:ext cx="8320035" cy="5014243"/>
          </a:xfrm>
        </p:spPr>
        <p:txBody>
          <a:bodyPr/>
          <a:lstStyle/>
          <a:p>
            <a:r>
              <a:rPr lang="en-US" altLang="en-US" dirty="0"/>
              <a:t>Your process report must be</a:t>
            </a:r>
          </a:p>
          <a:p>
            <a:pPr lvl="1"/>
            <a:r>
              <a:rPr lang="en-US" altLang="en-US" dirty="0"/>
              <a:t>complete</a:t>
            </a:r>
          </a:p>
          <a:p>
            <a:pPr lvl="1"/>
            <a:r>
              <a:rPr lang="en-US" altLang="en-US" dirty="0"/>
              <a:t>legible</a:t>
            </a:r>
          </a:p>
          <a:p>
            <a:pPr lvl="1"/>
            <a:r>
              <a:rPr lang="en-US" altLang="en-US" dirty="0"/>
              <a:t>in the specified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a:p>
            <a:pPr marL="171450" lvl="1" indent="0">
              <a:buNone/>
            </a:pPr>
            <a:endParaRPr lang="en-US" altLang="en-US"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4294258135"/>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4"/>
          <p:cNvSpPr>
            <a:spLocks noGrp="1" noChangeArrowheads="1"/>
          </p:cNvSpPr>
          <p:nvPr>
            <p:ph type="title"/>
          </p:nvPr>
        </p:nvSpPr>
        <p:spPr/>
        <p:txBody>
          <a:bodyPr/>
          <a:lstStyle/>
          <a:p>
            <a:r>
              <a:rPr lang="en-US" altLang="en-US"/>
              <a:t>General Guidelines -1</a:t>
            </a:r>
          </a:p>
        </p:txBody>
      </p:sp>
      <p:sp>
        <p:nvSpPr>
          <p:cNvPr id="2" name="Content Placeholder 1"/>
          <p:cNvSpPr>
            <a:spLocks noGrp="1"/>
          </p:cNvSpPr>
          <p:nvPr>
            <p:ph idx="1"/>
          </p:nvPr>
        </p:nvSpPr>
        <p:spPr>
          <a:xfrm>
            <a:off x="401933" y="1237028"/>
            <a:ext cx="8320035" cy="5014243"/>
          </a:xfrm>
        </p:spPr>
        <p:txBody>
          <a:bodyPr/>
          <a:lstStyle/>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a:p>
            <a:endParaRPr lang="en-US"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169601916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p:cNvSpPr>
            <a:spLocks noGrp="1" noChangeArrowheads="1"/>
          </p:cNvSpPr>
          <p:nvPr>
            <p:ph type="title"/>
          </p:nvPr>
        </p:nvSpPr>
        <p:spPr/>
        <p:txBody>
          <a:bodyPr/>
          <a:lstStyle/>
          <a:p>
            <a:r>
              <a:rPr lang="en-US" altLang="en-US" dirty="0"/>
              <a:t>General Guidelines -2</a:t>
            </a:r>
          </a:p>
        </p:txBody>
      </p:sp>
      <p:sp>
        <p:nvSpPr>
          <p:cNvPr id="2" name="Content Placeholder 1"/>
          <p:cNvSpPr>
            <a:spLocks noGrp="1"/>
          </p:cNvSpPr>
          <p:nvPr>
            <p:ph idx="1"/>
          </p:nvPr>
        </p:nvSpPr>
        <p:spPr>
          <a:xfrm>
            <a:off x="401933" y="1228403"/>
            <a:ext cx="8320035" cy="5014243"/>
          </a:xfrm>
        </p:spPr>
        <p:txBody>
          <a:bodyPr/>
          <a:lstStyle/>
          <a:p>
            <a:r>
              <a:rPr lang="en-US" altLang="en-US" dirty="0"/>
              <a:t>Software is not a solo business, so you do not have to work alone.  However, you must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spent, and log the defects found.</a:t>
            </a:r>
          </a:p>
          <a:p>
            <a:endParaRPr lang="en-US"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100194337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Grp="1" noChangeArrowheads="1"/>
          </p:cNvSpPr>
          <p:nvPr>
            <p:ph type="title"/>
          </p:nvPr>
        </p:nvSpPr>
        <p:spPr/>
        <p:txBody>
          <a:bodyPr/>
          <a:lstStyle/>
          <a:p>
            <a:r>
              <a:rPr lang="en-US" altLang="en-US"/>
              <a:t>Workshop Objectives</a:t>
            </a:r>
          </a:p>
        </p:txBody>
      </p:sp>
      <p:sp>
        <p:nvSpPr>
          <p:cNvPr id="11" name="Content Placeholder 10"/>
          <p:cNvSpPr>
            <a:spLocks noGrp="1"/>
          </p:cNvSpPr>
          <p:nvPr>
            <p:ph idx="1"/>
          </p:nvPr>
        </p:nvSpPr>
        <p:spPr>
          <a:xfrm>
            <a:off x="401933" y="1237027"/>
            <a:ext cx="8320035" cy="5014243"/>
          </a:xfrm>
        </p:spPr>
        <p:txBody>
          <a:bodyPr/>
          <a:lstStyle/>
          <a:p>
            <a:r>
              <a:rPr lang="en-US" altLang="en-US" dirty="0"/>
              <a:t>After this workshop, you will</a:t>
            </a:r>
          </a:p>
          <a:p>
            <a:pPr lvl="1"/>
            <a:r>
              <a:rPr lang="en-US" altLang="en-US" dirty="0"/>
              <a:t>understand Program 8F requirements</a:t>
            </a:r>
          </a:p>
          <a:p>
            <a:pPr lvl="1"/>
            <a:r>
              <a:rPr lang="en-US" altLang="en-US" dirty="0"/>
              <a:t>have completed Program 8F planning</a:t>
            </a:r>
          </a:p>
          <a:p>
            <a:pPr lvl="2"/>
            <a:r>
              <a:rPr lang="en-US" altLang="en-US" dirty="0"/>
              <a:t>conceptual design</a:t>
            </a:r>
          </a:p>
          <a:p>
            <a:pPr lvl="2"/>
            <a:r>
              <a:rPr lang="en-US" altLang="en-US" dirty="0"/>
              <a:t>size estimate</a:t>
            </a:r>
          </a:p>
          <a:p>
            <a:pPr lvl="2"/>
            <a:r>
              <a:rPr lang="en-US" altLang="en-US" dirty="0"/>
              <a:t>resource estimate</a:t>
            </a:r>
          </a:p>
          <a:p>
            <a:pPr lvl="2"/>
            <a:r>
              <a:rPr lang="en-US" altLang="en-US" dirty="0"/>
              <a:t>defect estimate</a:t>
            </a:r>
          </a:p>
          <a:p>
            <a:endParaRPr lang="en-US" dirty="0"/>
          </a:p>
        </p:txBody>
      </p:sp>
      <p:sp>
        <p:nvSpPr>
          <p:cNvPr id="12" name="Text Placeholder 11"/>
          <p:cNvSpPr>
            <a:spLocks noGrp="1"/>
          </p:cNvSpPr>
          <p:nvPr>
            <p:ph type="body" sz="quarter" idx="10"/>
          </p:nvPr>
        </p:nvSpPr>
        <p:spPr/>
        <p:txBody>
          <a:bodyPr>
            <a:normAutofit lnSpcReduction="10000"/>
          </a:bodyPr>
          <a:lstStyle/>
          <a:p>
            <a:endParaRPr lang="en-US"/>
          </a:p>
        </p:txBody>
      </p:sp>
      <p:sp>
        <p:nvSpPr>
          <p:cNvPr id="13" name="Picture Placeholder 12"/>
          <p:cNvSpPr>
            <a:spLocks noGrp="1"/>
          </p:cNvSpPr>
          <p:nvPr>
            <p:ph type="pic" sz="quarter" idx="11"/>
          </p:nvPr>
        </p:nvSpPr>
        <p:spPr/>
      </p:sp>
    </p:spTree>
    <p:extLst>
      <p:ext uri="{BB962C8B-B14F-4D97-AF65-F5344CB8AC3E}">
        <p14:creationId xmlns:p14="http://schemas.microsoft.com/office/powerpoint/2010/main" val="989097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p:txBody>
          <a:bodyPr/>
          <a:lstStyle/>
          <a:p>
            <a:r>
              <a:rPr lang="en-US" altLang="en-US" dirty="0"/>
              <a:t>Program 8F Requirements -1</a:t>
            </a:r>
          </a:p>
        </p:txBody>
      </p:sp>
      <p:sp>
        <p:nvSpPr>
          <p:cNvPr id="2" name="Content Placeholder 1"/>
          <p:cNvSpPr>
            <a:spLocks noGrp="1"/>
          </p:cNvSpPr>
          <p:nvPr>
            <p:ph idx="1"/>
          </p:nvPr>
        </p:nvSpPr>
        <p:spPr>
          <a:xfrm>
            <a:off x="401933" y="1280160"/>
            <a:ext cx="8320035" cy="5014243"/>
          </a:xfrm>
        </p:spPr>
        <p:txBody>
          <a:bodyPr/>
          <a:lstStyle/>
          <a:p>
            <a:pPr>
              <a:lnSpc>
                <a:spcPct val="90000"/>
              </a:lnSpc>
            </a:pPr>
            <a:r>
              <a:rPr lang="en-US" altLang="en-US" sz="2000" dirty="0"/>
              <a:t>Use PSP2 to write Program 8F to calculate various process data for a process that has review phases and one that does not.</a:t>
            </a:r>
          </a:p>
          <a:p>
            <a:pPr>
              <a:lnSpc>
                <a:spcPct val="90000"/>
              </a:lnSpc>
            </a:pPr>
            <a:r>
              <a:rPr lang="en-US" altLang="en-US" sz="2000" dirty="0"/>
              <a:t>For both processes, your program must input</a:t>
            </a:r>
          </a:p>
          <a:p>
            <a:pPr lvl="1">
              <a:lnSpc>
                <a:spcPct val="90000"/>
              </a:lnSpc>
            </a:pPr>
            <a:r>
              <a:rPr lang="en-US" altLang="en-US" sz="1800" dirty="0"/>
              <a:t>estimated N&amp;C LOC</a:t>
            </a:r>
          </a:p>
          <a:p>
            <a:pPr lvl="1">
              <a:lnSpc>
                <a:spcPct val="90000"/>
              </a:lnSpc>
            </a:pPr>
            <a:r>
              <a:rPr lang="en-US" altLang="en-US" sz="1800" dirty="0"/>
              <a:t>review rate</a:t>
            </a:r>
          </a:p>
          <a:p>
            <a:pPr lvl="1">
              <a:lnSpc>
                <a:spcPct val="90000"/>
              </a:lnSpc>
            </a:pPr>
            <a:r>
              <a:rPr lang="en-US" altLang="en-US" sz="1800" dirty="0"/>
              <a:t>defect injection rate</a:t>
            </a:r>
          </a:p>
          <a:p>
            <a:pPr lvl="1">
              <a:lnSpc>
                <a:spcPct val="90000"/>
              </a:lnSpc>
            </a:pPr>
            <a:r>
              <a:rPr lang="en-US" altLang="en-US" sz="1800" dirty="0"/>
              <a:t>defect removal rate</a:t>
            </a:r>
          </a:p>
          <a:p>
            <a:pPr lvl="1">
              <a:lnSpc>
                <a:spcPct val="90000"/>
              </a:lnSpc>
            </a:pPr>
            <a:r>
              <a:rPr lang="en-US" altLang="en-US" sz="1800" dirty="0"/>
              <a:t>yield data</a:t>
            </a:r>
          </a:p>
          <a:p>
            <a:pPr>
              <a:lnSpc>
                <a:spcPct val="90000"/>
              </a:lnSpc>
            </a:pPr>
            <a:r>
              <a:rPr lang="en-US" altLang="en-US" sz="2000" dirty="0"/>
              <a:t>For both processes, your program must calculate</a:t>
            </a:r>
          </a:p>
          <a:p>
            <a:pPr lvl="1">
              <a:lnSpc>
                <a:spcPct val="90000"/>
              </a:lnSpc>
            </a:pPr>
            <a:r>
              <a:rPr lang="en-US" altLang="en-US" sz="1800" dirty="0"/>
              <a:t>time in phase</a:t>
            </a:r>
          </a:p>
          <a:p>
            <a:pPr lvl="1">
              <a:lnSpc>
                <a:spcPct val="90000"/>
              </a:lnSpc>
            </a:pPr>
            <a:r>
              <a:rPr lang="en-US" altLang="en-US" sz="1800" dirty="0"/>
              <a:t>defects injected per phase</a:t>
            </a:r>
          </a:p>
          <a:p>
            <a:pPr lvl="1">
              <a:lnSpc>
                <a:spcPct val="90000"/>
              </a:lnSpc>
            </a:pPr>
            <a:r>
              <a:rPr lang="en-US" altLang="en-US" sz="1800" dirty="0"/>
              <a:t>defects removed per phase</a:t>
            </a:r>
          </a:p>
          <a:p>
            <a:pPr lvl="1">
              <a:lnSpc>
                <a:spcPct val="90000"/>
              </a:lnSpc>
            </a:pPr>
            <a:r>
              <a:rPr lang="en-US" altLang="en-US" sz="1800" dirty="0"/>
              <a:t>expected number of defects remaining after system test</a:t>
            </a:r>
          </a:p>
          <a:p>
            <a:pPr lvl="1">
              <a:lnSpc>
                <a:spcPct val="90000"/>
              </a:lnSpc>
            </a:pPr>
            <a:r>
              <a:rPr lang="en-US" altLang="en-US" sz="1800" dirty="0"/>
              <a:t>yield %</a:t>
            </a:r>
          </a:p>
          <a:p>
            <a:endParaRPr lang="en-US" sz="1800"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52034548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en-US" dirty="0"/>
              <a:t>Program 8F Requirements -2</a:t>
            </a:r>
          </a:p>
        </p:txBody>
      </p:sp>
      <p:sp>
        <p:nvSpPr>
          <p:cNvPr id="2" name="Content Placeholder 1"/>
          <p:cNvSpPr>
            <a:spLocks noGrp="1"/>
          </p:cNvSpPr>
          <p:nvPr>
            <p:ph idx="1"/>
          </p:nvPr>
        </p:nvSpPr>
        <p:spPr>
          <a:xfrm>
            <a:off x="401933" y="1237030"/>
            <a:ext cx="8320035" cy="5014243"/>
          </a:xfrm>
        </p:spPr>
        <p:txBody>
          <a:bodyPr/>
          <a:lstStyle/>
          <a:p>
            <a:r>
              <a:rPr lang="en-US" altLang="en-US" dirty="0"/>
              <a:t>Estimate defects injected per phase, based on estimated N&amp;C LOC and the appropriate defect injection rate. (Assume that defects are injected only in the design and code phases.)</a:t>
            </a:r>
          </a:p>
          <a:p>
            <a:endParaRPr lang="en-US" altLang="en-US" dirty="0"/>
          </a:p>
          <a:p>
            <a:r>
              <a:rPr lang="en-US" altLang="en-US" dirty="0"/>
              <a:t>Estimate defects removed per phase, based on the defects entering that phase and the appropriate phase yield.</a:t>
            </a:r>
          </a:p>
          <a:p>
            <a:pPr lvl="1"/>
            <a:r>
              <a:rPr lang="en-US" altLang="en-US" dirty="0"/>
              <a:t>For the process with reviews, assume that defects are removed only in the design review, code review, compile, unit test, integration test, and system test phases.</a:t>
            </a:r>
          </a:p>
          <a:p>
            <a:pPr lvl="1"/>
            <a:r>
              <a:rPr lang="en-US" altLang="en-US" dirty="0"/>
              <a:t>For the process without reviews, assume that defects are removed only in the compile, unit test, integration test, and system test phases.</a:t>
            </a:r>
          </a:p>
          <a:p>
            <a:endParaRPr lang="en-US" altLang="en-US" dirty="0"/>
          </a:p>
          <a:p>
            <a:endParaRPr lang="en-US"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104700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altLang="en-US" dirty="0"/>
              <a:t>Program 8F Requirements -3</a:t>
            </a:r>
          </a:p>
        </p:txBody>
      </p:sp>
      <p:sp>
        <p:nvSpPr>
          <p:cNvPr id="2" name="Content Placeholder 1"/>
          <p:cNvSpPr>
            <a:spLocks noGrp="1"/>
          </p:cNvSpPr>
          <p:nvPr>
            <p:ph idx="1"/>
          </p:nvPr>
        </p:nvSpPr>
        <p:spPr>
          <a:xfrm>
            <a:off x="401933" y="1242921"/>
            <a:ext cx="8320035" cy="4991100"/>
          </a:xfrm>
        </p:spPr>
        <p:txBody>
          <a:bodyPr/>
          <a:lstStyle/>
          <a:p>
            <a:r>
              <a:rPr lang="en-US" altLang="en-US" sz="2000" dirty="0"/>
              <a:t>Calculate design review time and code review time, based on estimated N&amp;C LOC and the appropriate review rate.</a:t>
            </a:r>
          </a:p>
          <a:p>
            <a:endParaRPr lang="en-US" altLang="en-US" sz="2000" dirty="0"/>
          </a:p>
          <a:p>
            <a:r>
              <a:rPr lang="en-US" altLang="en-US" sz="2000" dirty="0"/>
              <a:t>Estimate compile and test times, based on the defects removed per phase and the appropriate defect removal rates.</a:t>
            </a:r>
          </a:p>
          <a:p>
            <a:endParaRPr lang="en-US" altLang="en-US" sz="2000" dirty="0"/>
          </a:p>
          <a:p>
            <a:r>
              <a:rPr lang="en-US" altLang="en-US" sz="2000" dirty="0"/>
              <a:t>Ignore time spent in plan, design, code, and postmortem.</a:t>
            </a:r>
          </a:p>
          <a:p>
            <a:endParaRPr lang="en-US" altLang="en-US" sz="2000" dirty="0"/>
          </a:p>
          <a:p>
            <a:r>
              <a:rPr lang="en-US" altLang="en-US" sz="2000" dirty="0"/>
              <a:t>Calculate yield %, based on the number of defects injected and removed before the compile phase. </a:t>
            </a:r>
          </a:p>
          <a:p>
            <a:endParaRPr lang="en-US" altLang="en-US" sz="2000" dirty="0"/>
          </a:p>
          <a:p>
            <a:r>
              <a:rPr lang="en-US" altLang="en-US" sz="2000" dirty="0"/>
              <a:t>Calculate the expected defects remaining after system test, based on the total number of defects injected and removed through system test.</a:t>
            </a:r>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1428649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1026"/>
          <p:cNvSpPr>
            <a:spLocks noGrp="1" noChangeArrowheads="1"/>
          </p:cNvSpPr>
          <p:nvPr>
            <p:ph type="title"/>
          </p:nvPr>
        </p:nvSpPr>
        <p:spPr/>
        <p:txBody>
          <a:bodyPr/>
          <a:lstStyle/>
          <a:p>
            <a:r>
              <a:rPr lang="en-US" altLang="en-US" dirty="0"/>
              <a:t>Program 8F Requirements -4</a:t>
            </a:r>
          </a:p>
        </p:txBody>
      </p:sp>
      <p:sp>
        <p:nvSpPr>
          <p:cNvPr id="2" name="Content Placeholder 1"/>
          <p:cNvSpPr>
            <a:spLocks noGrp="1"/>
          </p:cNvSpPr>
          <p:nvPr>
            <p:ph idx="1"/>
          </p:nvPr>
        </p:nvSpPr>
        <p:spPr>
          <a:xfrm>
            <a:off x="401933" y="1228401"/>
            <a:ext cx="8320035" cy="5014243"/>
          </a:xfrm>
        </p:spPr>
        <p:txBody>
          <a:bodyPr/>
          <a:lstStyle/>
          <a:p>
            <a:r>
              <a:rPr lang="en-US" altLang="en-US" dirty="0"/>
              <a:t>Your program should round all calculations of the number of defects and of times (in minutes) to an integer value.</a:t>
            </a:r>
          </a:p>
          <a:p>
            <a:endParaRPr lang="en-US" altLang="en-US" dirty="0"/>
          </a:p>
          <a:p>
            <a:r>
              <a:rPr lang="en-US" altLang="en-US" dirty="0"/>
              <a:t>Thoroughly test the program. At a minimum, test your program with the following three test cases.</a:t>
            </a:r>
          </a:p>
          <a:p>
            <a:endParaRPr lang="en-US"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366362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ltLang="en-US"/>
              <a:t>Test Case 1</a:t>
            </a:r>
          </a:p>
        </p:txBody>
      </p:sp>
      <p:sp>
        <p:nvSpPr>
          <p:cNvPr id="2" name="Content Placeholder 1"/>
          <p:cNvSpPr>
            <a:spLocks noGrp="1"/>
          </p:cNvSpPr>
          <p:nvPr>
            <p:ph idx="1"/>
          </p:nvPr>
        </p:nvSpPr>
        <p:spPr>
          <a:xfrm>
            <a:off x="401933" y="1237035"/>
            <a:ext cx="8320035" cy="520743"/>
          </a:xfrm>
        </p:spPr>
        <p:txBody>
          <a:bodyPr/>
          <a:lstStyle/>
          <a:p>
            <a:r>
              <a:rPr lang="en-US" altLang="en-US" dirty="0"/>
              <a:t>Use the information in the table below as input for Test Case 1.</a:t>
            </a:r>
          </a:p>
          <a:p>
            <a:endParaRPr lang="en-US" dirty="0"/>
          </a:p>
        </p:txBody>
      </p:sp>
      <p:sp>
        <p:nvSpPr>
          <p:cNvPr id="3" name="Text Placeholder 2"/>
          <p:cNvSpPr>
            <a:spLocks noGrp="1"/>
          </p:cNvSpPr>
          <p:nvPr>
            <p:ph type="body" sz="quarter" idx="10"/>
          </p:nvPr>
        </p:nvSpPr>
        <p:spPr/>
        <p:txBody>
          <a:bodyPr>
            <a:normAutofit lnSpcReduction="10000"/>
          </a:bodyPr>
          <a:lstStyle/>
          <a:p>
            <a:endParaRPr lang="en-US"/>
          </a:p>
        </p:txBody>
      </p:sp>
      <p:sp>
        <p:nvSpPr>
          <p:cNvPr id="4" name="Picture Placeholder 3"/>
          <p:cNvSpPr>
            <a:spLocks noGrp="1"/>
          </p:cNvSpPr>
          <p:nvPr>
            <p:ph type="pic" sz="quarter" idx="11"/>
          </p:nvPr>
        </p:nvSpPr>
        <p:spPr/>
      </p:sp>
      <p:graphicFrame>
        <p:nvGraphicFramePr>
          <p:cNvPr id="74003" name="Object 275"/>
          <p:cNvGraphicFramePr>
            <a:graphicFrameLocks noChangeAspect="1"/>
          </p:cNvGraphicFramePr>
          <p:nvPr>
            <p:extLst>
              <p:ext uri="{D42A27DB-BD31-4B8C-83A1-F6EECF244321}">
                <p14:modId xmlns:p14="http://schemas.microsoft.com/office/powerpoint/2010/main" val="1957658275"/>
              </p:ext>
            </p:extLst>
          </p:nvPr>
        </p:nvGraphicFramePr>
        <p:xfrm>
          <a:off x="401638" y="1866900"/>
          <a:ext cx="7772400" cy="2135188"/>
        </p:xfrm>
        <a:graphic>
          <a:graphicData uri="http://schemas.openxmlformats.org/presentationml/2006/ole">
            <mc:AlternateContent xmlns:mc="http://schemas.openxmlformats.org/markup-compatibility/2006">
              <mc:Choice xmlns:v="urn:schemas-microsoft-com:vml" Requires="v">
                <p:oleObj spid="_x0000_s1034" name="Document" r:id="rId3" imgW="5635587" imgH="1552298" progId="Word.Document.8">
                  <p:embed/>
                </p:oleObj>
              </mc:Choice>
              <mc:Fallback>
                <p:oleObj name="Document" r:id="rId3" imgW="5635587" imgH="1552298" progId="Word.Document.8">
                  <p:embed/>
                  <p:pic>
                    <p:nvPicPr>
                      <p:cNvPr id="0" name=""/>
                      <p:cNvPicPr>
                        <a:picLocks noChangeAspect="1" noChangeArrowheads="1"/>
                      </p:cNvPicPr>
                      <p:nvPr/>
                    </p:nvPicPr>
                    <p:blipFill>
                      <a:blip r:embed="rId4"/>
                      <a:srcRect l="4872" r="5684" b="10600"/>
                      <a:stretch>
                        <a:fillRect/>
                      </a:stretch>
                    </p:blipFill>
                    <p:spPr bwMode="auto">
                      <a:xfrm>
                        <a:off x="401638" y="1866900"/>
                        <a:ext cx="7772400" cy="2135188"/>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1451959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ltLang="en-US" dirty="0"/>
              <a:t>Test Case 1 – Expected Results</a:t>
            </a:r>
          </a:p>
        </p:txBody>
      </p:sp>
      <p:sp>
        <p:nvSpPr>
          <p:cNvPr id="6" name="Content Placeholder 5"/>
          <p:cNvSpPr>
            <a:spLocks noGrp="1"/>
          </p:cNvSpPr>
          <p:nvPr>
            <p:ph sz="half" idx="2"/>
          </p:nvPr>
        </p:nvSpPr>
        <p:spPr/>
        <p:txBody>
          <a:bodyPr/>
          <a:lstStyle/>
          <a:p>
            <a:r>
              <a:rPr lang="en-US" altLang="en-US" dirty="0"/>
              <a:t>For Test Case 1, your program should produce the results on the left in any similar format.</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graphicFrame>
        <p:nvGraphicFramePr>
          <p:cNvPr id="12" name="Object 12"/>
          <p:cNvGraphicFramePr>
            <a:graphicFrameLocks noChangeAspect="1"/>
          </p:cNvGraphicFramePr>
          <p:nvPr>
            <p:extLst>
              <p:ext uri="{D42A27DB-BD31-4B8C-83A1-F6EECF244321}">
                <p14:modId xmlns:p14="http://schemas.microsoft.com/office/powerpoint/2010/main" val="2330740985"/>
              </p:ext>
            </p:extLst>
          </p:nvPr>
        </p:nvGraphicFramePr>
        <p:xfrm>
          <a:off x="297333" y="1284866"/>
          <a:ext cx="5584415" cy="4726169"/>
        </p:xfrm>
        <a:graphic>
          <a:graphicData uri="http://schemas.openxmlformats.org/presentationml/2006/ole">
            <mc:AlternateContent xmlns:mc="http://schemas.openxmlformats.org/markup-compatibility/2006">
              <mc:Choice xmlns:v="urn:schemas-microsoft-com:vml" Requires="v">
                <p:oleObj spid="_x0000_s2058" name="Document" r:id="rId3" imgW="5630040" imgH="4471920" progId="Word.Document.8">
                  <p:embed/>
                </p:oleObj>
              </mc:Choice>
              <mc:Fallback>
                <p:oleObj name="Document" r:id="rId3" imgW="5630040" imgH="447192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4060" r="16241" b="3067"/>
                      <a:stretch>
                        <a:fillRect/>
                      </a:stretch>
                    </p:blipFill>
                    <p:spPr bwMode="auto">
                      <a:xfrm>
                        <a:off x="297333" y="1284866"/>
                        <a:ext cx="5584415" cy="4726169"/>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666906985"/>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132</TotalTime>
  <Words>1047</Words>
  <Application>Microsoft Office PowerPoint</Application>
  <PresentationFormat>On-screen Show (4:3)</PresentationFormat>
  <Paragraphs>113</Paragraphs>
  <Slides>18</Slides>
  <Notes>8</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6" baseType="lpstr">
      <vt:lpstr>Arial</vt:lpstr>
      <vt:lpstr>Bauer Bodoni</vt:lpstr>
      <vt:lpstr>Bodoni Bd BT</vt:lpstr>
      <vt:lpstr>Calibri</vt:lpstr>
      <vt:lpstr>Univers 45 Light</vt:lpstr>
      <vt:lpstr>SEI_template</vt:lpstr>
      <vt:lpstr>1_SEI_template</vt:lpstr>
      <vt:lpstr>Document</vt:lpstr>
      <vt:lpstr>Personal Software ProcessSM for Engineers: Part II   </vt:lpstr>
      <vt:lpstr>Document Markings</vt:lpstr>
      <vt:lpstr>Workshop Objectives</vt:lpstr>
      <vt:lpstr>Program 8F Requirements -1</vt:lpstr>
      <vt:lpstr>Program 8F Requirements -2</vt:lpstr>
      <vt:lpstr>Program 8F Requirements -3</vt:lpstr>
      <vt:lpstr>Program 8F Requirements -4</vt:lpstr>
      <vt:lpstr>Test Case 1</vt:lpstr>
      <vt:lpstr>Test Case 1 – Expected Results</vt:lpstr>
      <vt:lpstr>Test Case 2</vt:lpstr>
      <vt:lpstr>Test Case 2 – Expected Results</vt:lpstr>
      <vt:lpstr>Test Case 3</vt:lpstr>
      <vt:lpstr>Test Case 3 – Expected Results</vt:lpstr>
      <vt:lpstr>Assignment Instructions -1</vt:lpstr>
      <vt:lpstr>Assignment Instructions -2</vt:lpstr>
      <vt:lpstr>PSP2 Evaluation Criteria</vt:lpstr>
      <vt:lpstr>General Guidelines -1</vt:lpstr>
      <vt:lpstr>General Guidelines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14</cp:revision>
  <cp:lastPrinted>2015-11-05T19:18:24Z</cp:lastPrinted>
  <dcterms:created xsi:type="dcterms:W3CDTF">2018-04-24T19:07:40Z</dcterms:created>
  <dcterms:modified xsi:type="dcterms:W3CDTF">2020-04-22T20:47:37Z</dcterms:modified>
</cp:coreProperties>
</file>