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19"/>
  </p:notesMasterIdLst>
  <p:handoutMasterIdLst>
    <p:handoutMasterId r:id="rId20"/>
  </p:handoutMasterIdLst>
  <p:sldIdLst>
    <p:sldId id="257" r:id="rId3"/>
    <p:sldId id="310"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15:clr>
            <a:srgbClr val="A4A3A4"/>
          </p15:clr>
        </p15:guide>
        <p15:guide id="8" pos="5759">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97" autoAdjust="0"/>
    <p:restoredTop sz="94401"/>
  </p:normalViewPr>
  <p:slideViewPr>
    <p:cSldViewPr snapToGrid="0" showGuides="1">
      <p:cViewPr varScale="1">
        <p:scale>
          <a:sx n="86" d="100"/>
          <a:sy n="86" d="100"/>
        </p:scale>
        <p:origin x="1282" y="72"/>
      </p:cViewPr>
      <p:guideLst>
        <p:guide orient="horz" pos="2160"/>
        <p:guide pos="2880"/>
        <p:guide orient="horz"/>
        <p:guide pos="5759"/>
      </p:guideLst>
    </p:cSldViewPr>
  </p:slideViewPr>
  <p:notesTextViewPr>
    <p:cViewPr>
      <p:scale>
        <a:sx n="1" d="1"/>
        <a:sy n="1" d="1"/>
      </p:scale>
      <p:origin x="0" y="0"/>
    </p:cViewPr>
  </p:notesText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FD076512-EB12-476C-A58E-B1737194371D}" type="slidenum">
              <a:rPr lang="en-US" altLang="en-US">
                <a:latin typeface="Times New Roman" panose="02020603050405020304" pitchFamily="18" charset="0"/>
              </a:rPr>
              <a:pPr/>
              <a:t>1</a:t>
            </a:fld>
            <a:endParaRPr lang="en-US" altLang="en-US">
              <a:latin typeface="Times New Roman" panose="02020603050405020304" pitchFamily="18" charset="0"/>
            </a:endParaRPr>
          </a:p>
        </p:txBody>
      </p:sp>
      <p:sp>
        <p:nvSpPr>
          <p:cNvPr id="6147" name="Rectangle 2"/>
          <p:cNvSpPr>
            <a:spLocks noGrp="1" noRot="1" noChangeAspect="1" noChangeArrowheads="1" noTextEdit="1"/>
          </p:cNvSpPr>
          <p:nvPr>
            <p:ph type="sldImg"/>
          </p:nvPr>
        </p:nvSpPr>
        <p:spPr>
          <a:ln cap="flat"/>
        </p:spPr>
      </p:sp>
      <p:sp>
        <p:nvSpPr>
          <p:cNvPr id="6148"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2714085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1B810235-C2B8-4CF4-BC7E-908EC218C50D}" type="slidenum">
              <a:rPr lang="en-US" altLang="en-US">
                <a:latin typeface="Times New Roman" panose="02020603050405020304" pitchFamily="18" charset="0"/>
              </a:rPr>
              <a:pPr/>
              <a:t>3</a:t>
            </a:fld>
            <a:endParaRPr lang="en-US" altLang="en-US">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xfrm>
            <a:off x="2144713" y="674688"/>
            <a:ext cx="2798762" cy="2098675"/>
          </a:xfrm>
          <a:ln cap="flat"/>
        </p:spPr>
      </p:sp>
      <p:sp>
        <p:nvSpPr>
          <p:cNvPr id="8196" name="Rectangle 3"/>
          <p:cNvSpPr>
            <a:spLocks noGrp="1" noChangeArrowheads="1"/>
          </p:cNvSpPr>
          <p:nvPr>
            <p:ph type="body" idx="1"/>
          </p:nvPr>
        </p:nvSpPr>
        <p:spPr>
          <a:xfrm>
            <a:off x="595973" y="2921112"/>
            <a:ext cx="6135974" cy="6107459"/>
          </a:xfrm>
          <a:noFill/>
        </p:spPr>
        <p:txBody>
          <a:bodyPr lIns="99808" tIns="51687" rIns="99808" bIns="51687"/>
          <a:lstStyle/>
          <a:p>
            <a:pPr defTabSz="1104919"/>
            <a:endParaRPr lang="en-US" altLang="en-US"/>
          </a:p>
        </p:txBody>
      </p:sp>
    </p:spTree>
    <p:extLst>
      <p:ext uri="{BB962C8B-B14F-4D97-AF65-F5344CB8AC3E}">
        <p14:creationId xmlns:p14="http://schemas.microsoft.com/office/powerpoint/2010/main" val="3425616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904EC8C2-4285-4A57-B8B1-00B4F58DD5DF}" type="slidenum">
              <a:rPr lang="en-US" altLang="en-US">
                <a:latin typeface="Times New Roman" panose="02020603050405020304" pitchFamily="18" charset="0"/>
              </a:rPr>
              <a:pPr/>
              <a:t>4</a:t>
            </a:fld>
            <a:endParaRPr lang="en-US" altLang="en-US">
              <a:latin typeface="Times New Roman" panose="02020603050405020304" pitchFamily="18" charset="0"/>
            </a:endParaRPr>
          </a:p>
        </p:txBody>
      </p:sp>
      <p:sp>
        <p:nvSpPr>
          <p:cNvPr id="10243"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891958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6ACC72AB-4CEC-434D-A2C8-C5E4C26FAC28}" type="slidenum">
              <a:rPr lang="en-US" altLang="en-US">
                <a:latin typeface="Times New Roman" panose="02020603050405020304" pitchFamily="18" charset="0"/>
              </a:rPr>
              <a:pPr/>
              <a:t>12</a:t>
            </a:fld>
            <a:endParaRPr lang="en-US" altLang="en-US">
              <a:latin typeface="Times New Roman" panose="02020603050405020304" pitchFamily="18" charset="0"/>
            </a:endParaRPr>
          </a:p>
        </p:txBody>
      </p:sp>
      <p:sp>
        <p:nvSpPr>
          <p:cNvPr id="19459" name="Rectangle 1026"/>
          <p:cNvSpPr>
            <a:spLocks noGrp="1" noRot="1" noChangeAspect="1" noChangeArrowheads="1" noTextEdit="1"/>
          </p:cNvSpPr>
          <p:nvPr>
            <p:ph type="sldImg"/>
          </p:nvPr>
        </p:nvSpPr>
        <p:spPr>
          <a:xfrm>
            <a:off x="2090738" y="641350"/>
            <a:ext cx="2908300" cy="218122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170917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5418F7FF-CD91-403E-A449-B09F69E86351}" type="slidenum">
              <a:rPr lang="en-US" altLang="en-US">
                <a:latin typeface="Times New Roman" panose="02020603050405020304" pitchFamily="18" charset="0"/>
              </a:rPr>
              <a:pPr/>
              <a:t>13</a:t>
            </a:fld>
            <a:endParaRPr lang="en-US" altLang="en-US">
              <a:latin typeface="Times New Roman" panose="02020603050405020304" pitchFamily="18" charset="0"/>
            </a:endParaRPr>
          </a:p>
        </p:txBody>
      </p:sp>
      <p:sp>
        <p:nvSpPr>
          <p:cNvPr id="21507" name="Rectangle 2050"/>
          <p:cNvSpPr>
            <a:spLocks noGrp="1" noRot="1" noChangeAspect="1" noChangeArrowheads="1" noTextEdit="1"/>
          </p:cNvSpPr>
          <p:nvPr>
            <p:ph type="sldImg"/>
          </p:nvPr>
        </p:nvSpPr>
        <p:spPr>
          <a:xfrm>
            <a:off x="2090738" y="641350"/>
            <a:ext cx="2908300" cy="218122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886590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3F581E15-5D4E-4267-AAE5-F1D64B8CBDF3}" type="slidenum">
              <a:rPr lang="en-US" altLang="en-US">
                <a:latin typeface="Times New Roman" panose="02020603050405020304" pitchFamily="18" charset="0"/>
              </a:rPr>
              <a:pPr/>
              <a:t>15</a:t>
            </a:fld>
            <a:endParaRPr lang="en-US" altLang="en-US">
              <a:latin typeface="Times New Roman" panose="02020603050405020304" pitchFamily="18" charset="0"/>
            </a:endParaRPr>
          </a:p>
        </p:txBody>
      </p:sp>
      <p:sp>
        <p:nvSpPr>
          <p:cNvPr id="24579" name="Rectangle 1026"/>
          <p:cNvSpPr>
            <a:spLocks noGrp="1" noRot="1" noChangeAspect="1" noChangeArrowheads="1" noTextEdit="1"/>
          </p:cNvSpPr>
          <p:nvPr>
            <p:ph type="sldImg"/>
          </p:nvPr>
        </p:nvSpPr>
        <p:spPr>
          <a:xfrm>
            <a:off x="2081213" y="627063"/>
            <a:ext cx="2924175" cy="2192337"/>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1740338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5"/>
          <p:cNvSpPr>
            <a:spLocks noGrp="1" noChangeArrowheads="1"/>
          </p:cNvSpPr>
          <p:nvPr>
            <p:ph type="sldNum" sz="quarter" idx="5"/>
          </p:nvPr>
        </p:nvSpPr>
        <p:spPr>
          <a:noFill/>
        </p:spPr>
        <p:txBody>
          <a:bodyPr/>
          <a:lstStyle>
            <a:lvl1pPr defTabSz="987299">
              <a:defRPr>
                <a:solidFill>
                  <a:schemeClr val="tx1"/>
                </a:solidFill>
                <a:latin typeface="Bodoni Bd BT" pitchFamily="18" charset="0"/>
              </a:defRPr>
            </a:lvl1pPr>
            <a:lvl2pPr marL="834036" indent="-320783" defTabSz="987299">
              <a:defRPr>
                <a:solidFill>
                  <a:schemeClr val="tx1"/>
                </a:solidFill>
                <a:latin typeface="Bodoni Bd BT" pitchFamily="18" charset="0"/>
              </a:defRPr>
            </a:lvl2pPr>
            <a:lvl3pPr marL="1283132" indent="-256626" defTabSz="987299">
              <a:defRPr>
                <a:solidFill>
                  <a:schemeClr val="tx1"/>
                </a:solidFill>
                <a:latin typeface="Bodoni Bd BT" pitchFamily="18" charset="0"/>
              </a:defRPr>
            </a:lvl3pPr>
            <a:lvl4pPr marL="1796385" indent="-256626" defTabSz="987299">
              <a:defRPr>
                <a:solidFill>
                  <a:schemeClr val="tx1"/>
                </a:solidFill>
                <a:latin typeface="Bodoni Bd BT" pitchFamily="18" charset="0"/>
              </a:defRPr>
            </a:lvl4pPr>
            <a:lvl5pPr marL="2309637" indent="-256626" defTabSz="987299">
              <a:defRPr>
                <a:solidFill>
                  <a:schemeClr val="tx1"/>
                </a:solidFill>
                <a:latin typeface="Bodoni Bd BT" pitchFamily="18" charset="0"/>
              </a:defRPr>
            </a:lvl5pPr>
            <a:lvl6pPr marL="2822890" indent="-256626" defTabSz="987299" eaLnBrk="0" fontAlgn="base" hangingPunct="0">
              <a:spcBef>
                <a:spcPct val="0"/>
              </a:spcBef>
              <a:spcAft>
                <a:spcPct val="0"/>
              </a:spcAft>
              <a:defRPr>
                <a:solidFill>
                  <a:schemeClr val="tx1"/>
                </a:solidFill>
                <a:latin typeface="Bodoni Bd BT" pitchFamily="18" charset="0"/>
              </a:defRPr>
            </a:lvl6pPr>
            <a:lvl7pPr marL="3336143" indent="-256626" defTabSz="987299" eaLnBrk="0" fontAlgn="base" hangingPunct="0">
              <a:spcBef>
                <a:spcPct val="0"/>
              </a:spcBef>
              <a:spcAft>
                <a:spcPct val="0"/>
              </a:spcAft>
              <a:defRPr>
                <a:solidFill>
                  <a:schemeClr val="tx1"/>
                </a:solidFill>
                <a:latin typeface="Bodoni Bd BT" pitchFamily="18" charset="0"/>
              </a:defRPr>
            </a:lvl7pPr>
            <a:lvl8pPr marL="3849395" indent="-256626" defTabSz="987299" eaLnBrk="0" fontAlgn="base" hangingPunct="0">
              <a:spcBef>
                <a:spcPct val="0"/>
              </a:spcBef>
              <a:spcAft>
                <a:spcPct val="0"/>
              </a:spcAft>
              <a:defRPr>
                <a:solidFill>
                  <a:schemeClr val="tx1"/>
                </a:solidFill>
                <a:latin typeface="Bodoni Bd BT" pitchFamily="18" charset="0"/>
              </a:defRPr>
            </a:lvl8pPr>
            <a:lvl9pPr marL="4362648" indent="-256626" defTabSz="987299" eaLnBrk="0" fontAlgn="base" hangingPunct="0">
              <a:spcBef>
                <a:spcPct val="0"/>
              </a:spcBef>
              <a:spcAft>
                <a:spcPct val="0"/>
              </a:spcAft>
              <a:defRPr>
                <a:solidFill>
                  <a:schemeClr val="tx1"/>
                </a:solidFill>
                <a:latin typeface="Bodoni Bd BT" pitchFamily="18" charset="0"/>
              </a:defRPr>
            </a:lvl9pPr>
          </a:lstStyle>
          <a:p>
            <a:fld id="{D7551A3C-08F4-4EC0-A177-2BE8C0C75561}" type="slidenum">
              <a:rPr lang="en-US" altLang="en-US">
                <a:latin typeface="Times New Roman" panose="02020603050405020304" pitchFamily="18" charset="0"/>
              </a:rPr>
              <a:pPr/>
              <a:t>16</a:t>
            </a:fld>
            <a:endParaRPr lang="en-US" altLang="en-US">
              <a:latin typeface="Times New Roman" panose="02020603050405020304" pitchFamily="18" charset="0"/>
            </a:endParaRPr>
          </a:p>
        </p:txBody>
      </p:sp>
      <p:sp>
        <p:nvSpPr>
          <p:cNvPr id="26627"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852505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65" name="Rectangle 1093"/>
          <p:cNvSpPr>
            <a:spLocks noChangeArrowheads="1"/>
          </p:cNvSpPr>
          <p:nvPr userDrawn="1"/>
        </p:nvSpPr>
        <p:spPr bwMode="auto">
          <a:xfrm>
            <a:off x="4119563" y="6567488"/>
            <a:ext cx="982662"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720" tIns="46360" rIns="92720" bIns="46360">
            <a:spAutoFit/>
          </a:bodyPr>
          <a:lstStyle>
            <a:lvl1pPr defTabSz="811213" eaLnBrk="0" hangingPunct="0">
              <a:defRPr sz="2400">
                <a:solidFill>
                  <a:schemeClr val="tx1"/>
                </a:solidFill>
                <a:latin typeface="Times New Roman" panose="02020603050405020304" pitchFamily="18" charset="0"/>
              </a:defRPr>
            </a:lvl1pPr>
            <a:lvl2pPr marL="128588" defTabSz="811213" eaLnBrk="0" hangingPunct="0">
              <a:defRPr sz="2400">
                <a:solidFill>
                  <a:schemeClr val="tx1"/>
                </a:solidFill>
                <a:latin typeface="Times New Roman" panose="02020603050405020304" pitchFamily="18" charset="0"/>
              </a:defRPr>
            </a:lvl2pPr>
            <a:lvl3pPr marL="257175" defTabSz="811213" eaLnBrk="0" hangingPunct="0">
              <a:defRPr sz="2400">
                <a:solidFill>
                  <a:schemeClr val="tx1"/>
                </a:solidFill>
                <a:latin typeface="Times New Roman" panose="02020603050405020304" pitchFamily="18" charset="0"/>
              </a:defRPr>
            </a:lvl3pPr>
            <a:lvl4pPr marL="385763" defTabSz="811213" eaLnBrk="0" hangingPunct="0">
              <a:defRPr sz="2400">
                <a:solidFill>
                  <a:schemeClr val="tx1"/>
                </a:solidFill>
                <a:latin typeface="Times New Roman" panose="02020603050405020304" pitchFamily="18" charset="0"/>
              </a:defRPr>
            </a:lvl4pPr>
            <a:lvl5pPr marL="512763" defTabSz="811213" eaLnBrk="0" hangingPunct="0">
              <a:defRPr sz="2400">
                <a:solidFill>
                  <a:schemeClr val="tx1"/>
                </a:solidFill>
                <a:latin typeface="Times New Roman" panose="02020603050405020304" pitchFamily="18" charset="0"/>
              </a:defRPr>
            </a:lvl5pPr>
            <a:lvl6pPr marL="969963" defTabSz="811213" eaLnBrk="0" fontAlgn="base" hangingPunct="0">
              <a:spcBef>
                <a:spcPct val="0"/>
              </a:spcBef>
              <a:spcAft>
                <a:spcPct val="0"/>
              </a:spcAft>
              <a:defRPr sz="2400">
                <a:solidFill>
                  <a:schemeClr val="tx1"/>
                </a:solidFill>
                <a:latin typeface="Times New Roman" panose="02020603050405020304" pitchFamily="18" charset="0"/>
              </a:defRPr>
            </a:lvl6pPr>
            <a:lvl7pPr marL="1427163" defTabSz="811213" eaLnBrk="0" fontAlgn="base" hangingPunct="0">
              <a:spcBef>
                <a:spcPct val="0"/>
              </a:spcBef>
              <a:spcAft>
                <a:spcPct val="0"/>
              </a:spcAft>
              <a:defRPr sz="2400">
                <a:solidFill>
                  <a:schemeClr val="tx1"/>
                </a:solidFill>
                <a:latin typeface="Times New Roman" panose="02020603050405020304" pitchFamily="18" charset="0"/>
              </a:defRPr>
            </a:lvl7pPr>
            <a:lvl8pPr marL="1884363" defTabSz="811213" eaLnBrk="0" fontAlgn="base" hangingPunct="0">
              <a:spcBef>
                <a:spcPct val="0"/>
              </a:spcBef>
              <a:spcAft>
                <a:spcPct val="0"/>
              </a:spcAft>
              <a:defRPr sz="2400">
                <a:solidFill>
                  <a:schemeClr val="tx1"/>
                </a:solidFill>
                <a:latin typeface="Times New Roman" panose="02020603050405020304" pitchFamily="18" charset="0"/>
              </a:defRPr>
            </a:lvl8pPr>
            <a:lvl9pPr marL="2341563" defTabSz="811213"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en-US" altLang="en-US" sz="1000" b="1">
                <a:solidFill>
                  <a:srgbClr val="B7B7B7"/>
                </a:solidFill>
                <a:latin typeface="Arial" panose="020B0604020202020204" pitchFamily="34" charset="0"/>
              </a:rPr>
              <a:t>January 2002</a:t>
            </a:r>
          </a:p>
        </p:txBody>
      </p:sp>
    </p:spTree>
    <p:extLst>
      <p:ext uri="{BB962C8B-B14F-4D97-AF65-F5344CB8AC3E}">
        <p14:creationId xmlns:p14="http://schemas.microsoft.com/office/powerpoint/2010/main" val="14635739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0"/>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14404660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850228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980335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4692387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78682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456575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9548276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6677158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6377402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6192680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130903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7685398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0370592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41593452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619477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8E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 id="2147483730"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 Software Process: Workshop Assignment 8E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921478634"/>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8.xml"/><Relationship Id="rId1" Type="http://schemas.openxmlformats.org/officeDocument/2006/relationships/vmlDrawing" Target="../drawings/vmlDrawing2.vml"/><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xml"/><Relationship Id="rId1" Type="http://schemas.openxmlformats.org/officeDocument/2006/relationships/vmlDrawing" Target="../drawings/vmlDrawing1.vml"/><Relationship Id="rId6" Type="http://schemas.openxmlformats.org/officeDocument/2006/relationships/image" Target="../media/image9.wmf"/><Relationship Id="rId5" Type="http://schemas.openxmlformats.org/officeDocument/2006/relationships/oleObject" Target="../embeddings/oleObject2.bin"/><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n-US" altLang="en-US" dirty="0"/>
              <a:t>Personal Software </a:t>
            </a:r>
            <a:br>
              <a:rPr lang="en-US" altLang="en-US" dirty="0"/>
            </a:br>
            <a:r>
              <a:rPr lang="en-US" altLang="en-US" dirty="0" err="1"/>
              <a:t>Process</a:t>
            </a:r>
            <a:r>
              <a:rPr lang="en-US" altLang="en-US" baseline="30000" dirty="0" err="1"/>
              <a:t>SM</a:t>
            </a:r>
            <a:r>
              <a:rPr lang="en-US" altLang="en-US" dirty="0"/>
              <a:t> for Engineers: </a:t>
            </a:r>
            <a:br>
              <a:rPr lang="en-US" altLang="en-US" dirty="0"/>
            </a:br>
            <a:r>
              <a:rPr lang="en-US" altLang="en-US" dirty="0"/>
              <a:t>Part I</a:t>
            </a:r>
          </a:p>
        </p:txBody>
      </p:sp>
      <p:sp>
        <p:nvSpPr>
          <p:cNvPr id="4" name="Subtitle 3"/>
          <p:cNvSpPr>
            <a:spLocks noGrp="1"/>
          </p:cNvSpPr>
          <p:nvPr>
            <p:ph type="subTitle" idx="1"/>
          </p:nvPr>
        </p:nvSpPr>
        <p:spPr/>
        <p:txBody>
          <a:bodyPr/>
          <a:lstStyle/>
          <a:p>
            <a:r>
              <a:rPr lang="en-US" dirty="0"/>
              <a:t>Workshop: Assignment 8E</a:t>
            </a:r>
          </a:p>
        </p:txBody>
      </p:sp>
    </p:spTree>
    <p:extLst>
      <p:ext uri="{BB962C8B-B14F-4D97-AF65-F5344CB8AC3E}">
        <p14:creationId xmlns:p14="http://schemas.microsoft.com/office/powerpoint/2010/main" val="2220167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Normal Distribution</a:t>
            </a:r>
            <a:endParaRPr lang="en-US" dirty="0"/>
          </a:p>
        </p:txBody>
      </p:sp>
      <p:sp>
        <p:nvSpPr>
          <p:cNvPr id="3" name="Content Placeholder 2"/>
          <p:cNvSpPr>
            <a:spLocks noGrp="1"/>
          </p:cNvSpPr>
          <p:nvPr>
            <p:ph idx="1"/>
          </p:nvPr>
        </p:nvSpPr>
        <p:spPr/>
        <p:txBody>
          <a:bodyPr/>
          <a:lstStyle/>
          <a:p>
            <a:r>
              <a:rPr lang="en-US" altLang="en-US" dirty="0"/>
              <a:t>The formula for the normal distribution is</a:t>
            </a:r>
          </a:p>
          <a:p>
            <a:endParaRPr lang="en-US" altLang="en-US" dirty="0"/>
          </a:p>
          <a:p>
            <a:endParaRPr lang="en-US" altLang="en-US" dirty="0"/>
          </a:p>
          <a:p>
            <a:endParaRPr lang="en-US" altLang="en-US" dirty="0"/>
          </a:p>
          <a:p>
            <a:r>
              <a:rPr lang="en-US" altLang="en-US" dirty="0"/>
              <a:t>Page 518 contains formulas for the </a:t>
            </a:r>
            <a:r>
              <a:rPr lang="en-US" altLang="en-US" dirty="0">
                <a:latin typeface="Symbol" panose="05050102010706020507" pitchFamily="18" charset="2"/>
                <a:sym typeface="Symbol" panose="05050102010706020507" pitchFamily="18" charset="2"/>
              </a:rPr>
              <a:t></a:t>
            </a:r>
            <a:r>
              <a:rPr lang="en-US" altLang="en-US" baseline="30000" dirty="0"/>
              <a:t>2</a:t>
            </a:r>
            <a:r>
              <a:rPr lang="en-US" altLang="en-US" i="1" dirty="0"/>
              <a:t> </a:t>
            </a:r>
            <a:r>
              <a:rPr lang="en-US" altLang="en-US" dirty="0"/>
              <a:t>and</a:t>
            </a:r>
            <a:r>
              <a:rPr lang="en-US" altLang="en-US" i="1" dirty="0"/>
              <a:t> t </a:t>
            </a:r>
            <a:r>
              <a:rPr lang="en-US" altLang="en-US" dirty="0"/>
              <a:t>distributions.</a:t>
            </a:r>
          </a:p>
          <a:p>
            <a:endParaRPr lang="en-US" dirty="0"/>
          </a:p>
        </p:txBody>
      </p:sp>
      <p:sp>
        <p:nvSpPr>
          <p:cNvPr id="4" name="Picture Placeholder 3"/>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graphicFrame>
        <p:nvGraphicFramePr>
          <p:cNvPr id="6" name="Object 5"/>
          <p:cNvGraphicFramePr>
            <a:graphicFrameLocks/>
          </p:cNvGraphicFramePr>
          <p:nvPr>
            <p:extLst>
              <p:ext uri="{D42A27DB-BD31-4B8C-83A1-F6EECF244321}">
                <p14:modId xmlns:p14="http://schemas.microsoft.com/office/powerpoint/2010/main" val="3567884657"/>
              </p:ext>
            </p:extLst>
          </p:nvPr>
        </p:nvGraphicFramePr>
        <p:xfrm>
          <a:off x="398780" y="1805940"/>
          <a:ext cx="4559300" cy="901700"/>
        </p:xfrm>
        <a:graphic>
          <a:graphicData uri="http://schemas.openxmlformats.org/presentationml/2006/ole">
            <mc:AlternateContent xmlns:mc="http://schemas.openxmlformats.org/markup-compatibility/2006">
              <mc:Choice xmlns:v="urn:schemas-microsoft-com:vml" Requires="v">
                <p:oleObj spid="_x0000_s3085" name="Equation" r:id="rId3" imgW="4559300" imgH="901700" progId="Equation.2">
                  <p:embed/>
                </p:oleObj>
              </mc:Choice>
              <mc:Fallback>
                <p:oleObj name="Equation" r:id="rId3" imgW="4559300" imgH="901700" progId="Equation.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780" y="1805940"/>
                        <a:ext cx="4559300" cy="901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715482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a:t>Hints</a:t>
            </a:r>
          </a:p>
        </p:txBody>
      </p:sp>
      <p:sp>
        <p:nvSpPr>
          <p:cNvPr id="2" name="Content Placeholder 1"/>
          <p:cNvSpPr>
            <a:spLocks noGrp="1"/>
          </p:cNvSpPr>
          <p:nvPr>
            <p:ph idx="1"/>
          </p:nvPr>
        </p:nvSpPr>
        <p:spPr/>
        <p:txBody>
          <a:bodyPr/>
          <a:lstStyle/>
          <a:p>
            <a:r>
              <a:rPr lang="en-US" altLang="en-US" dirty="0"/>
              <a:t>Refer to Appendix A for an algorithm to evaluate the integral using Simpson’s rule (p. 517).  </a:t>
            </a:r>
          </a:p>
          <a:p>
            <a:endParaRPr lang="en-US" altLang="en-US" dirty="0"/>
          </a:p>
          <a:p>
            <a:r>
              <a:rPr lang="en-US" altLang="en-US" dirty="0"/>
              <a:t>Start with </a:t>
            </a:r>
            <a:r>
              <a:rPr lang="en-US" altLang="en-US" i="1" dirty="0"/>
              <a:t>N</a:t>
            </a:r>
            <a:r>
              <a:rPr lang="en-US" altLang="en-US" dirty="0"/>
              <a:t> = 20 and an acceptable error (E) of 1E-07.</a:t>
            </a:r>
          </a:p>
          <a:p>
            <a:endParaRPr lang="en-US" altLang="en-US" dirty="0"/>
          </a:p>
          <a:p>
            <a:r>
              <a:rPr lang="en-US" altLang="en-US" dirty="0"/>
              <a:t>If you are using C or C++, consider designing Simpson’s rule to accept a pointer to a function. (This makes reuse </a:t>
            </a:r>
            <a:r>
              <a:rPr lang="en-US" altLang="en-US" i="1" dirty="0"/>
              <a:t>very</a:t>
            </a:r>
            <a:r>
              <a:rPr lang="en-US" altLang="en-US" dirty="0"/>
              <a:t> easy.)</a:t>
            </a:r>
          </a:p>
          <a:p>
            <a:endParaRPr lang="en-US" altLang="en-US" dirty="0"/>
          </a:p>
          <a:p>
            <a:r>
              <a:rPr lang="en-US" altLang="en-US" dirty="0"/>
              <a:t>For other languages, separate the Simpson’s rule calculation from the normal distribution.</a:t>
            </a:r>
          </a:p>
          <a:p>
            <a:endParaRPr lang="en-US" altLang="en-US" dirty="0"/>
          </a:p>
          <a:p>
            <a:endParaRPr lang="en-US" dirty="0"/>
          </a:p>
        </p:txBody>
      </p:sp>
      <p:sp>
        <p:nvSpPr>
          <p:cNvPr id="3" name="Picture Placeholder 2"/>
          <p:cNvSpPr>
            <a:spLocks noGrp="1"/>
          </p:cNvSpPr>
          <p:nvPr>
            <p:ph type="pic" sz="quarter" idx="11"/>
          </p:nvPr>
        </p:nvSpPr>
        <p:spPr/>
      </p:sp>
      <p:sp>
        <p:nvSpPr>
          <p:cNvPr id="17411" name="Rectangle 3"/>
          <p:cNvSpPr>
            <a:spLocks noGrp="1" noChangeArrowheads="1"/>
          </p:cNvSpPr>
          <p:nvPr>
            <p:ph type="body" sz="quarter" idx="10"/>
          </p:nvPr>
        </p:nvSpPr>
        <p:spPr/>
        <p:txBody>
          <a:bodyPr/>
          <a:lstStyle/>
          <a:p>
            <a:pPr eaLnBrk="1" hangingPunct="1"/>
            <a:endParaRPr lang="en-US" altLang="en-US" dirty="0"/>
          </a:p>
        </p:txBody>
      </p:sp>
    </p:spTree>
    <p:extLst>
      <p:ext uri="{BB962C8B-B14F-4D97-AF65-F5344CB8AC3E}">
        <p14:creationId xmlns:p14="http://schemas.microsoft.com/office/powerpoint/2010/main" val="3281472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074"/>
          <p:cNvSpPr>
            <a:spLocks noGrp="1" noChangeArrowheads="1"/>
          </p:cNvSpPr>
          <p:nvPr>
            <p:ph type="title"/>
          </p:nvPr>
        </p:nvSpPr>
        <p:spPr/>
        <p:txBody>
          <a:bodyPr/>
          <a:lstStyle/>
          <a:p>
            <a:pPr eaLnBrk="1" hangingPunct="1"/>
            <a:r>
              <a:rPr lang="en-US" altLang="en-US"/>
              <a:t>Assignment Instructions -1</a:t>
            </a:r>
          </a:p>
        </p:txBody>
      </p:sp>
      <p:sp>
        <p:nvSpPr>
          <p:cNvPr id="2" name="Content Placeholder 1"/>
          <p:cNvSpPr>
            <a:spLocks noGrp="1"/>
          </p:cNvSpPr>
          <p:nvPr>
            <p:ph idx="1"/>
          </p:nvPr>
        </p:nvSpPr>
        <p:spPr/>
        <p:txBody>
          <a:bodyPr/>
          <a:lstStyle/>
          <a:p>
            <a:r>
              <a:rPr lang="en-US" altLang="en-US" dirty="0"/>
              <a:t>Using the PSP1.1 process, complete the planning phase for Assignment 8E.</a:t>
            </a:r>
          </a:p>
          <a:p>
            <a:endParaRPr lang="en-US" altLang="en-US" dirty="0"/>
          </a:p>
          <a:p>
            <a:r>
              <a:rPr lang="en-US" altLang="en-US" dirty="0"/>
              <a:t>When you are finished planning, review your work with the instructor.</a:t>
            </a:r>
          </a:p>
          <a:p>
            <a:endParaRPr lang="en-US" altLang="en-US" dirty="0"/>
          </a:p>
          <a:p>
            <a:r>
              <a:rPr lang="en-US" altLang="en-US" dirty="0"/>
              <a:t>After your plan has been reviewed, complete the assignment using PSP1.1.</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19202931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ltLang="en-US"/>
              <a:t>Assignment Instructions -2</a:t>
            </a:r>
          </a:p>
        </p:txBody>
      </p:sp>
      <p:sp>
        <p:nvSpPr>
          <p:cNvPr id="5" name="Content Placeholder 4"/>
          <p:cNvSpPr>
            <a:spLocks noGrp="1"/>
          </p:cNvSpPr>
          <p:nvPr>
            <p:ph idx="1"/>
          </p:nvPr>
        </p:nvSpPr>
        <p:spPr/>
        <p:txBody>
          <a:bodyPr/>
          <a:lstStyle/>
          <a:p>
            <a:r>
              <a:rPr lang="en-US" altLang="en-US" dirty="0"/>
              <a:t>When you’ve completed the postmortem phase, submit your assignment package, source code, and test results to the instructor in the following order:</a:t>
            </a:r>
          </a:p>
          <a:p>
            <a:pPr marL="338138" lvl="1" indent="-223838"/>
            <a:r>
              <a:rPr lang="en-US" altLang="en-US" dirty="0"/>
              <a:t>PSP1.1 project plan summary</a:t>
            </a:r>
          </a:p>
          <a:p>
            <a:pPr marL="338138" lvl="1" indent="-223838"/>
            <a:r>
              <a:rPr lang="en-US" altLang="en-US" dirty="0"/>
              <a:t>test report</a:t>
            </a:r>
          </a:p>
          <a:p>
            <a:pPr marL="338138" lvl="1" indent="-223838"/>
            <a:r>
              <a:rPr lang="en-US" altLang="en-US" dirty="0"/>
              <a:t>PIP form</a:t>
            </a:r>
          </a:p>
          <a:p>
            <a:pPr marL="338138" lvl="1" indent="-223838"/>
            <a:r>
              <a:rPr lang="en-US" altLang="en-US" dirty="0"/>
              <a:t>size estimating template</a:t>
            </a:r>
          </a:p>
          <a:p>
            <a:pPr marL="338138" lvl="1" indent="-223838"/>
            <a:r>
              <a:rPr lang="en-US" altLang="en-US" dirty="0"/>
              <a:t>PROBE worksheet</a:t>
            </a:r>
          </a:p>
          <a:p>
            <a:pPr marL="338138" lvl="1" indent="-223838"/>
            <a:r>
              <a:rPr lang="en-US" altLang="en-US" dirty="0"/>
              <a:t>time recording log</a:t>
            </a:r>
          </a:p>
          <a:p>
            <a:pPr marL="338138" lvl="1" indent="-223838"/>
            <a:r>
              <a:rPr lang="en-US" altLang="en-US" dirty="0"/>
              <a:t>defect recording log</a:t>
            </a:r>
          </a:p>
          <a:p>
            <a:pPr marL="338138" lvl="1" indent="-223838"/>
            <a:r>
              <a:rPr lang="en-US" altLang="en-US" dirty="0"/>
              <a:t>source program listing</a:t>
            </a:r>
          </a:p>
          <a:p>
            <a:pPr marL="338138" lvl="1" indent="-223838"/>
            <a:r>
              <a:rPr lang="en-US" altLang="en-US" dirty="0"/>
              <a:t>test results</a:t>
            </a:r>
          </a:p>
          <a:p>
            <a:endParaRPr 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80370779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en-US"/>
              <a:t>PSP1.1 Evaluation Criteria</a:t>
            </a:r>
          </a:p>
        </p:txBody>
      </p:sp>
      <p:sp>
        <p:nvSpPr>
          <p:cNvPr id="5" name="Content Placeholder 4"/>
          <p:cNvSpPr>
            <a:spLocks noGrp="1"/>
          </p:cNvSpPr>
          <p:nvPr>
            <p:ph idx="1"/>
          </p:nvPr>
        </p:nvSpPr>
        <p:spPr/>
        <p:txBody>
          <a:bodyPr/>
          <a:lstStyle/>
          <a:p>
            <a:r>
              <a:rPr lang="en-US" altLang="en-US" dirty="0"/>
              <a:t>Your process report must be</a:t>
            </a:r>
          </a:p>
          <a:p>
            <a:pPr lvl="1"/>
            <a:r>
              <a:rPr lang="en-US" altLang="en-US" dirty="0"/>
              <a:t>complete</a:t>
            </a:r>
          </a:p>
          <a:p>
            <a:pPr lvl="1"/>
            <a:r>
              <a:rPr lang="en-US" altLang="en-US" dirty="0"/>
              <a:t>legible</a:t>
            </a:r>
          </a:p>
          <a:p>
            <a:pPr lvl="1"/>
            <a:r>
              <a:rPr lang="en-US" altLang="en-US" dirty="0"/>
              <a:t>in the specific order</a:t>
            </a:r>
          </a:p>
          <a:p>
            <a:endParaRPr lang="en-US" altLang="en-US" dirty="0"/>
          </a:p>
          <a:p>
            <a:r>
              <a:rPr lang="en-US" altLang="en-US" dirty="0"/>
              <a:t>Your process data, including size calculations, must be</a:t>
            </a:r>
          </a:p>
          <a:p>
            <a:pPr lvl="1"/>
            <a:r>
              <a:rPr lang="en-US" altLang="en-US" dirty="0"/>
              <a:t>accurate</a:t>
            </a:r>
          </a:p>
          <a:p>
            <a:pPr lvl="1"/>
            <a:r>
              <a:rPr lang="en-US" altLang="en-US" dirty="0"/>
              <a:t>precise</a:t>
            </a:r>
          </a:p>
          <a:p>
            <a:pPr lvl="1"/>
            <a:r>
              <a:rPr lang="en-US" altLang="en-US" dirty="0"/>
              <a:t>self-consistent</a:t>
            </a:r>
          </a:p>
          <a:p>
            <a:pPr marL="171450" lvl="1" indent="0">
              <a:buNone/>
            </a:pPr>
            <a:endParaRPr lang="en-US" alt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061626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ltLang="en-US"/>
              <a:t>Some Suggestions -1</a:t>
            </a:r>
          </a:p>
        </p:txBody>
      </p:sp>
      <p:sp>
        <p:nvSpPr>
          <p:cNvPr id="5" name="Content Placeholder 4"/>
          <p:cNvSpPr>
            <a:spLocks noGrp="1"/>
          </p:cNvSpPr>
          <p:nvPr>
            <p:ph idx="1"/>
          </p:nvPr>
        </p:nvSpPr>
        <p:spPr/>
        <p:txBody>
          <a:bodyPr/>
          <a:lstStyle/>
          <a:p>
            <a:r>
              <a:rPr lang="en-US" altLang="en-US" dirty="0"/>
              <a:t>Remember, you should complete this assignment today.</a:t>
            </a:r>
          </a:p>
          <a:p>
            <a:endParaRPr lang="en-US" altLang="en-US" dirty="0"/>
          </a:p>
          <a:p>
            <a:r>
              <a:rPr lang="en-US" altLang="en-US" dirty="0"/>
              <a:t>Keep your programs simple. You will learn as much from small programs as from large ones.</a:t>
            </a:r>
          </a:p>
          <a:p>
            <a:endParaRPr lang="en-US" altLang="en-US" dirty="0"/>
          </a:p>
          <a:p>
            <a:r>
              <a:rPr lang="en-US" altLang="en-US" dirty="0"/>
              <a:t>Keep your reports and standards simple and short.</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a:p>
            <a:endParaRPr 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43828773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ltLang="en-US"/>
              <a:t>Some Suggestions -2</a:t>
            </a:r>
          </a:p>
        </p:txBody>
      </p:sp>
      <p:sp>
        <p:nvSpPr>
          <p:cNvPr id="5" name="Content Placeholder 4"/>
          <p:cNvSpPr>
            <a:spLocks noGrp="1"/>
          </p:cNvSpPr>
          <p:nvPr>
            <p:ph idx="1"/>
          </p:nvPr>
        </p:nvSpPr>
        <p:spPr/>
        <p:txBody>
          <a:bodyPr/>
          <a:lstStyle/>
          <a:p>
            <a:r>
              <a:rPr lang="en-US" altLang="en-US" dirty="0"/>
              <a:t>Software is not a solo business, so you do not have to work alone.</a:t>
            </a:r>
          </a:p>
          <a:p>
            <a:r>
              <a:rPr lang="en-US" altLang="en-US" dirty="0"/>
              <a:t>   </a:t>
            </a:r>
          </a:p>
          <a:p>
            <a:r>
              <a:rPr lang="en-US" altLang="en-US" dirty="0"/>
              <a:t>You must, however, produce your own estimates, designs, and code.</a:t>
            </a:r>
          </a:p>
          <a:p>
            <a:endParaRPr lang="en-US" altLang="en-US" dirty="0"/>
          </a:p>
          <a:p>
            <a:r>
              <a:rPr lang="en-US" altLang="en-US" dirty="0"/>
              <a:t>You may have others review your work, and you may change it as a result.</a:t>
            </a:r>
          </a:p>
          <a:p>
            <a:endParaRPr lang="en-US" altLang="en-US" dirty="0"/>
          </a:p>
          <a:p>
            <a:r>
              <a:rPr lang="en-US" altLang="en-US" dirty="0"/>
              <a:t>You should note any help in your process report. Include the review time that you and your associates spend, and log the defects found.</a:t>
            </a:r>
          </a:p>
          <a:p>
            <a:endParaRPr 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03126987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a:t>Workshop Objectives</a:t>
            </a:r>
          </a:p>
        </p:txBody>
      </p:sp>
      <p:sp>
        <p:nvSpPr>
          <p:cNvPr id="7171" name="Rectangle 3"/>
          <p:cNvSpPr>
            <a:spLocks noGrp="1" noChangeArrowheads="1"/>
          </p:cNvSpPr>
          <p:nvPr>
            <p:ph idx="1"/>
          </p:nvPr>
        </p:nvSpPr>
        <p:spPr>
          <a:xfrm>
            <a:off x="381001" y="1237919"/>
            <a:ext cx="8340968" cy="4866707"/>
          </a:xfrm>
        </p:spPr>
        <p:txBody>
          <a:bodyPr/>
          <a:lstStyle/>
          <a:p>
            <a:r>
              <a:rPr lang="en-US" altLang="en-US" dirty="0"/>
              <a:t>After this workshop, you will</a:t>
            </a:r>
          </a:p>
          <a:p>
            <a:pPr lvl="1"/>
            <a:r>
              <a:rPr lang="en-US" altLang="en-US" dirty="0"/>
              <a:t>understand Program 8E requirements</a:t>
            </a:r>
          </a:p>
          <a:p>
            <a:pPr lvl="1"/>
            <a:r>
              <a:rPr lang="en-US" altLang="en-US" dirty="0"/>
              <a:t>have completed Program 8E planning</a:t>
            </a:r>
          </a:p>
          <a:p>
            <a:pPr lvl="2"/>
            <a:r>
              <a:rPr lang="en-US" altLang="en-US" dirty="0"/>
              <a:t>conceptual design</a:t>
            </a:r>
          </a:p>
          <a:p>
            <a:pPr lvl="2"/>
            <a:r>
              <a:rPr lang="en-US" altLang="en-US" dirty="0"/>
              <a:t>size estimate</a:t>
            </a:r>
          </a:p>
          <a:p>
            <a:pPr lvl="2"/>
            <a:r>
              <a:rPr lang="en-US" altLang="en-US" dirty="0"/>
              <a:t>resource estimate</a:t>
            </a:r>
          </a:p>
          <a:p>
            <a:pPr lvl="2"/>
            <a:endParaRPr lang="en-US" altLang="en-US" dirty="0"/>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61966555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a:t>Program 8E Requirements</a:t>
            </a:r>
          </a:p>
        </p:txBody>
      </p:sp>
      <p:sp>
        <p:nvSpPr>
          <p:cNvPr id="12" name="Content Placeholder 11"/>
          <p:cNvSpPr>
            <a:spLocks noGrp="1"/>
          </p:cNvSpPr>
          <p:nvPr>
            <p:ph idx="1"/>
          </p:nvPr>
        </p:nvSpPr>
        <p:spPr/>
        <p:txBody>
          <a:bodyPr/>
          <a:lstStyle/>
          <a:p>
            <a:r>
              <a:rPr lang="en-US" altLang="en-US" dirty="0"/>
              <a:t>Use PSP1.1 to write a program to numerically integrate a function using Simpson’s rule to write a function for the normal distribution.</a:t>
            </a:r>
          </a:p>
          <a:p>
            <a:r>
              <a:rPr lang="en-US" altLang="en-US" dirty="0"/>
              <a:t>The program should be designed to integrate using various supplied functions.</a:t>
            </a:r>
          </a:p>
          <a:p>
            <a:r>
              <a:rPr lang="en-US" altLang="en-US" dirty="0"/>
              <a:t>You will need this program to calculate the values of various statistical distributions used in later program assignments.</a:t>
            </a:r>
          </a:p>
          <a:p>
            <a:r>
              <a:rPr lang="en-US" altLang="en-US" dirty="0"/>
              <a:t>Thoroughly test the program. At a minimum, use this program to calculate the values of the normal distribution integral for three values.</a:t>
            </a:r>
          </a:p>
          <a:p>
            <a:endParaRPr lang="en-US" altLang="en-US" sz="1600" dirty="0"/>
          </a:p>
          <a:p>
            <a:pPr lvl="1">
              <a:buNone/>
            </a:pPr>
            <a:r>
              <a:rPr lang="en-US" altLang="en-US" sz="1600" dirty="0"/>
              <a:t>	</a:t>
            </a:r>
            <a:r>
              <a:rPr lang="en-US" altLang="en-US" sz="1600" u="sng" dirty="0"/>
              <a:t>Test</a:t>
            </a:r>
            <a:r>
              <a:rPr lang="en-US" altLang="en-US" sz="1600" dirty="0"/>
              <a:t>			</a:t>
            </a:r>
            <a:r>
              <a:rPr lang="en-US" altLang="en-US" sz="1600" u="sng" dirty="0"/>
              <a:t>Expected Value</a:t>
            </a:r>
          </a:p>
          <a:p>
            <a:pPr lvl="1">
              <a:buNone/>
            </a:pPr>
            <a:r>
              <a:rPr lang="en-US" altLang="en-US" sz="1600" dirty="0"/>
              <a:t>	from −</a:t>
            </a:r>
            <a:r>
              <a:rPr lang="en-US" altLang="en-US" sz="1600" dirty="0">
                <a:latin typeface="Symbol" panose="05050102010706020507" pitchFamily="18" charset="2"/>
              </a:rPr>
              <a:t>¥</a:t>
            </a:r>
            <a:r>
              <a:rPr lang="en-US" altLang="en-US" sz="1600" dirty="0"/>
              <a:t> to 2.5		0.9938</a:t>
            </a:r>
          </a:p>
          <a:p>
            <a:pPr lvl="1">
              <a:buNone/>
            </a:pPr>
            <a:r>
              <a:rPr lang="en-US" altLang="en-US" sz="1600" dirty="0"/>
              <a:t>	from −</a:t>
            </a:r>
            <a:r>
              <a:rPr lang="en-US" altLang="en-US" sz="1600" dirty="0">
                <a:latin typeface="Symbol" panose="05050102010706020507" pitchFamily="18" charset="2"/>
              </a:rPr>
              <a:t>¥</a:t>
            </a:r>
            <a:r>
              <a:rPr lang="en-US" altLang="en-US" sz="1600" dirty="0"/>
              <a:t> to 0.2		0.5793</a:t>
            </a:r>
          </a:p>
          <a:p>
            <a:pPr lvl="1">
              <a:buNone/>
            </a:pPr>
            <a:r>
              <a:rPr lang="en-US" altLang="en-US" sz="1600" dirty="0"/>
              <a:t>	from −</a:t>
            </a:r>
            <a:r>
              <a:rPr lang="en-US" altLang="en-US" sz="1600" dirty="0">
                <a:latin typeface="Symbol" panose="05050102010706020507" pitchFamily="18" charset="2"/>
              </a:rPr>
              <a:t>¥</a:t>
            </a:r>
            <a:r>
              <a:rPr lang="en-US" altLang="en-US" sz="1600" dirty="0"/>
              <a:t> to −1.1		0.1357</a:t>
            </a:r>
          </a:p>
          <a:p>
            <a:endParaRPr lang="en-US" sz="1600" dirty="0"/>
          </a:p>
        </p:txBody>
      </p:sp>
      <p:sp>
        <p:nvSpPr>
          <p:cNvPr id="14" name="Picture Placeholder 13"/>
          <p:cNvSpPr>
            <a:spLocks noGrp="1"/>
          </p:cNvSpPr>
          <p:nvPr>
            <p:ph type="pic" sz="quarter" idx="11"/>
          </p:nvPr>
        </p:nvSpPr>
        <p:spPr/>
      </p:sp>
      <p:sp>
        <p:nvSpPr>
          <p:cNvPr id="13" name="Text Placeholder 1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28670697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title"/>
          </p:nvPr>
        </p:nvSpPr>
        <p:spPr/>
        <p:txBody>
          <a:bodyPr/>
          <a:lstStyle/>
          <a:p>
            <a:pPr eaLnBrk="1" hangingPunct="1"/>
            <a:r>
              <a:rPr lang="en-US" altLang="en-US"/>
              <a:t>Numerical Integration</a:t>
            </a:r>
          </a:p>
        </p:txBody>
      </p:sp>
      <p:sp>
        <p:nvSpPr>
          <p:cNvPr id="11267" name="Rectangle 1027"/>
          <p:cNvSpPr>
            <a:spLocks noGrp="1" noChangeArrowheads="1"/>
          </p:cNvSpPr>
          <p:nvPr>
            <p:ph idx="1"/>
          </p:nvPr>
        </p:nvSpPr>
        <p:spPr/>
        <p:txBody>
          <a:bodyPr/>
          <a:lstStyle/>
          <a:p>
            <a:pPr eaLnBrk="1" hangingPunct="1"/>
            <a:r>
              <a:rPr lang="en-US" altLang="en-US"/>
              <a:t>In principle, numerical integration treats a function as being composed of multiple rectangular areas.</a:t>
            </a:r>
          </a:p>
          <a:p>
            <a:pPr eaLnBrk="1" hangingPunct="1"/>
            <a:endParaRPr lang="en-US" altLang="en-US"/>
          </a:p>
          <a:p>
            <a:pPr eaLnBrk="1" hangingPunct="1"/>
            <a:r>
              <a:rPr lang="en-US" altLang="en-US"/>
              <a:t>It adds these areas to produce the integral value.</a:t>
            </a:r>
          </a:p>
          <a:p>
            <a:pPr eaLnBrk="1" hangingPunct="1"/>
            <a:endParaRPr lang="en-US" altLang="en-US"/>
          </a:p>
          <a:p>
            <a:pPr eaLnBrk="1" hangingPunct="1"/>
            <a:r>
              <a:rPr lang="en-US" altLang="en-US"/>
              <a:t>The trick is to sum these areas so as to minimize the error.</a:t>
            </a:r>
          </a:p>
        </p:txBody>
      </p:sp>
      <p:sp>
        <p:nvSpPr>
          <p:cNvPr id="3" name="Picture Placeholder 2"/>
          <p:cNvSpPr>
            <a:spLocks noGrp="1"/>
          </p:cNvSpPr>
          <p:nvPr>
            <p:ph type="pic" sz="quarter" idx="11"/>
          </p:nvPr>
        </p:nvSpPr>
        <p:spPr/>
      </p:sp>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75499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a:t>Integrating a Function</a:t>
            </a:r>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
        <p:nvSpPr>
          <p:cNvPr id="12304" name="Rectangle 20"/>
          <p:cNvSpPr>
            <a:spLocks noChangeArrowheads="1"/>
          </p:cNvSpPr>
          <p:nvPr/>
        </p:nvSpPr>
        <p:spPr bwMode="auto">
          <a:xfrm>
            <a:off x="2171172" y="5778500"/>
            <a:ext cx="878395" cy="3597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104775" tIns="52388" rIns="104775" bIns="52388">
            <a:spAutoFit/>
          </a:bodyPr>
          <a:lstStyle>
            <a:lvl1pPr defTabSz="1033463">
              <a:defRPr>
                <a:solidFill>
                  <a:schemeClr val="tx1"/>
                </a:solidFill>
                <a:latin typeface="Bodoni Bd BT" pitchFamily="18" charset="0"/>
              </a:defRPr>
            </a:lvl1pPr>
            <a:lvl2pPr marL="742950" indent="-285750" defTabSz="1033463">
              <a:defRPr>
                <a:solidFill>
                  <a:schemeClr val="tx1"/>
                </a:solidFill>
                <a:latin typeface="Bodoni Bd BT" pitchFamily="18" charset="0"/>
              </a:defRPr>
            </a:lvl2pPr>
            <a:lvl3pPr marL="1143000" indent="-228600" defTabSz="1033463">
              <a:defRPr>
                <a:solidFill>
                  <a:schemeClr val="tx1"/>
                </a:solidFill>
                <a:latin typeface="Bodoni Bd BT" pitchFamily="18" charset="0"/>
              </a:defRPr>
            </a:lvl3pPr>
            <a:lvl4pPr marL="1600200" indent="-228600" defTabSz="1033463">
              <a:defRPr>
                <a:solidFill>
                  <a:schemeClr val="tx1"/>
                </a:solidFill>
                <a:latin typeface="Bodoni Bd BT" pitchFamily="18" charset="0"/>
              </a:defRPr>
            </a:lvl4pPr>
            <a:lvl5pPr marL="2057400" indent="-228600" defTabSz="1033463">
              <a:defRPr>
                <a:solidFill>
                  <a:schemeClr val="tx1"/>
                </a:solidFill>
                <a:latin typeface="Bodoni Bd BT" pitchFamily="18" charset="0"/>
              </a:defRPr>
            </a:lvl5pPr>
            <a:lvl6pPr marL="2514600" indent="-228600" defTabSz="1033463" eaLnBrk="0" fontAlgn="base" hangingPunct="0">
              <a:spcBef>
                <a:spcPct val="0"/>
              </a:spcBef>
              <a:spcAft>
                <a:spcPct val="0"/>
              </a:spcAft>
              <a:defRPr>
                <a:solidFill>
                  <a:schemeClr val="tx1"/>
                </a:solidFill>
                <a:latin typeface="Bodoni Bd BT" pitchFamily="18" charset="0"/>
              </a:defRPr>
            </a:lvl6pPr>
            <a:lvl7pPr marL="2971800" indent="-228600" defTabSz="1033463" eaLnBrk="0" fontAlgn="base" hangingPunct="0">
              <a:spcBef>
                <a:spcPct val="0"/>
              </a:spcBef>
              <a:spcAft>
                <a:spcPct val="0"/>
              </a:spcAft>
              <a:defRPr>
                <a:solidFill>
                  <a:schemeClr val="tx1"/>
                </a:solidFill>
                <a:latin typeface="Bodoni Bd BT" pitchFamily="18" charset="0"/>
              </a:defRPr>
            </a:lvl7pPr>
            <a:lvl8pPr marL="3429000" indent="-228600" defTabSz="1033463" eaLnBrk="0" fontAlgn="base" hangingPunct="0">
              <a:spcBef>
                <a:spcPct val="0"/>
              </a:spcBef>
              <a:spcAft>
                <a:spcPct val="0"/>
              </a:spcAft>
              <a:defRPr>
                <a:solidFill>
                  <a:schemeClr val="tx1"/>
                </a:solidFill>
                <a:latin typeface="Bodoni Bd BT" pitchFamily="18" charset="0"/>
              </a:defRPr>
            </a:lvl8pPr>
            <a:lvl9pPr marL="3886200" indent="-228600" defTabSz="1033463" eaLnBrk="0" fontAlgn="base" hangingPunct="0">
              <a:spcBef>
                <a:spcPct val="0"/>
              </a:spcBef>
              <a:spcAft>
                <a:spcPct val="0"/>
              </a:spcAft>
              <a:defRPr>
                <a:solidFill>
                  <a:schemeClr val="tx1"/>
                </a:solidFill>
                <a:latin typeface="Bodoni Bd BT" pitchFamily="18" charset="0"/>
              </a:defRPr>
            </a:lvl9pPr>
          </a:lstStyle>
          <a:p>
            <a:pPr>
              <a:lnSpc>
                <a:spcPct val="90000"/>
              </a:lnSpc>
            </a:pPr>
            <a:r>
              <a:rPr lang="en-US" altLang="en-US" b="1" i="1" dirty="0">
                <a:latin typeface="Arial" panose="020B0604020202020204" pitchFamily="34" charset="0"/>
              </a:rPr>
              <a:t>x</a:t>
            </a:r>
            <a:r>
              <a:rPr lang="en-US" altLang="en-US" b="1" dirty="0">
                <a:latin typeface="Arial" panose="020B0604020202020204" pitchFamily="34" charset="0"/>
              </a:rPr>
              <a:t>(low)</a:t>
            </a:r>
          </a:p>
        </p:txBody>
      </p:sp>
      <p:sp>
        <p:nvSpPr>
          <p:cNvPr id="12305" name="Rectangle 21"/>
          <p:cNvSpPr>
            <a:spLocks noChangeArrowheads="1"/>
          </p:cNvSpPr>
          <p:nvPr/>
        </p:nvSpPr>
        <p:spPr bwMode="auto">
          <a:xfrm>
            <a:off x="6254222" y="5794375"/>
            <a:ext cx="980850" cy="3597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104775" tIns="52388" rIns="104775" bIns="52388">
            <a:spAutoFit/>
          </a:bodyPr>
          <a:lstStyle>
            <a:lvl1pPr defTabSz="1033463">
              <a:defRPr>
                <a:solidFill>
                  <a:schemeClr val="tx1"/>
                </a:solidFill>
                <a:latin typeface="Bodoni Bd BT" pitchFamily="18" charset="0"/>
              </a:defRPr>
            </a:lvl1pPr>
            <a:lvl2pPr marL="742950" indent="-285750" defTabSz="1033463">
              <a:defRPr>
                <a:solidFill>
                  <a:schemeClr val="tx1"/>
                </a:solidFill>
                <a:latin typeface="Bodoni Bd BT" pitchFamily="18" charset="0"/>
              </a:defRPr>
            </a:lvl2pPr>
            <a:lvl3pPr marL="1143000" indent="-228600" defTabSz="1033463">
              <a:defRPr>
                <a:solidFill>
                  <a:schemeClr val="tx1"/>
                </a:solidFill>
                <a:latin typeface="Bodoni Bd BT" pitchFamily="18" charset="0"/>
              </a:defRPr>
            </a:lvl3pPr>
            <a:lvl4pPr marL="1600200" indent="-228600" defTabSz="1033463">
              <a:defRPr>
                <a:solidFill>
                  <a:schemeClr val="tx1"/>
                </a:solidFill>
                <a:latin typeface="Bodoni Bd BT" pitchFamily="18" charset="0"/>
              </a:defRPr>
            </a:lvl4pPr>
            <a:lvl5pPr marL="2057400" indent="-228600" defTabSz="1033463">
              <a:defRPr>
                <a:solidFill>
                  <a:schemeClr val="tx1"/>
                </a:solidFill>
                <a:latin typeface="Bodoni Bd BT" pitchFamily="18" charset="0"/>
              </a:defRPr>
            </a:lvl5pPr>
            <a:lvl6pPr marL="2514600" indent="-228600" defTabSz="1033463" eaLnBrk="0" fontAlgn="base" hangingPunct="0">
              <a:spcBef>
                <a:spcPct val="0"/>
              </a:spcBef>
              <a:spcAft>
                <a:spcPct val="0"/>
              </a:spcAft>
              <a:defRPr>
                <a:solidFill>
                  <a:schemeClr val="tx1"/>
                </a:solidFill>
                <a:latin typeface="Bodoni Bd BT" pitchFamily="18" charset="0"/>
              </a:defRPr>
            </a:lvl6pPr>
            <a:lvl7pPr marL="2971800" indent="-228600" defTabSz="1033463" eaLnBrk="0" fontAlgn="base" hangingPunct="0">
              <a:spcBef>
                <a:spcPct val="0"/>
              </a:spcBef>
              <a:spcAft>
                <a:spcPct val="0"/>
              </a:spcAft>
              <a:defRPr>
                <a:solidFill>
                  <a:schemeClr val="tx1"/>
                </a:solidFill>
                <a:latin typeface="Bodoni Bd BT" pitchFamily="18" charset="0"/>
              </a:defRPr>
            </a:lvl7pPr>
            <a:lvl8pPr marL="3429000" indent="-228600" defTabSz="1033463" eaLnBrk="0" fontAlgn="base" hangingPunct="0">
              <a:spcBef>
                <a:spcPct val="0"/>
              </a:spcBef>
              <a:spcAft>
                <a:spcPct val="0"/>
              </a:spcAft>
              <a:defRPr>
                <a:solidFill>
                  <a:schemeClr val="tx1"/>
                </a:solidFill>
                <a:latin typeface="Bodoni Bd BT" pitchFamily="18" charset="0"/>
              </a:defRPr>
            </a:lvl8pPr>
            <a:lvl9pPr marL="3886200" indent="-228600" defTabSz="1033463" eaLnBrk="0" fontAlgn="base" hangingPunct="0">
              <a:spcBef>
                <a:spcPct val="0"/>
              </a:spcBef>
              <a:spcAft>
                <a:spcPct val="0"/>
              </a:spcAft>
              <a:defRPr>
                <a:solidFill>
                  <a:schemeClr val="tx1"/>
                </a:solidFill>
                <a:latin typeface="Bodoni Bd BT" pitchFamily="18" charset="0"/>
              </a:defRPr>
            </a:lvl9pPr>
          </a:lstStyle>
          <a:p>
            <a:pPr>
              <a:lnSpc>
                <a:spcPct val="90000"/>
              </a:lnSpc>
            </a:pPr>
            <a:r>
              <a:rPr lang="en-US" altLang="en-US" b="1" i="1" dirty="0">
                <a:latin typeface="Arial" panose="020B0604020202020204" pitchFamily="34" charset="0"/>
              </a:rPr>
              <a:t>x</a:t>
            </a:r>
            <a:r>
              <a:rPr lang="en-US" altLang="en-US" b="1" dirty="0">
                <a:latin typeface="Arial" panose="020B0604020202020204" pitchFamily="34" charset="0"/>
              </a:rPr>
              <a:t>(high)</a:t>
            </a:r>
          </a:p>
        </p:txBody>
      </p:sp>
      <p:sp>
        <p:nvSpPr>
          <p:cNvPr id="12307" name="Line 23"/>
          <p:cNvSpPr>
            <a:spLocks noChangeShapeType="1"/>
          </p:cNvSpPr>
          <p:nvPr/>
        </p:nvSpPr>
        <p:spPr bwMode="auto">
          <a:xfrm>
            <a:off x="486834" y="5778500"/>
            <a:ext cx="6896100" cy="12700"/>
          </a:xfrm>
          <a:prstGeom prst="line">
            <a:avLst/>
          </a:prstGeom>
          <a:noFill/>
          <a:ln w="25400">
            <a:solidFill>
              <a:srgbClr val="000000"/>
            </a:solidFill>
            <a:round/>
            <a:headEnd type="none" w="sm" len="sm"/>
            <a:tailEnd type="non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Rectangle 8"/>
          <p:cNvSpPr/>
          <p:nvPr/>
        </p:nvSpPr>
        <p:spPr>
          <a:xfrm>
            <a:off x="5881711" y="1755435"/>
            <a:ext cx="651600" cy="3949729"/>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5207506" y="2074605"/>
            <a:ext cx="651600" cy="3630559"/>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4533300" y="2599906"/>
            <a:ext cx="651600" cy="3105258"/>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3859094" y="3603962"/>
            <a:ext cx="651600" cy="2101202"/>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3184888" y="4721056"/>
            <a:ext cx="651600" cy="984107"/>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2510682" y="5319501"/>
            <a:ext cx="651600" cy="385661"/>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9" name="Picture 38" descr="Graph_Line.wm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66335" y="1661893"/>
            <a:ext cx="6246626" cy="4125976"/>
          </a:xfrm>
          <a:prstGeom prst="rect">
            <a:avLst/>
          </a:prstGeom>
        </p:spPr>
      </p:pic>
      <p:sp>
        <p:nvSpPr>
          <p:cNvPr id="40" name="TextBox 39"/>
          <p:cNvSpPr txBox="1"/>
          <p:nvPr/>
        </p:nvSpPr>
        <p:spPr>
          <a:xfrm>
            <a:off x="4421718" y="5773737"/>
            <a:ext cx="351366" cy="369332"/>
          </a:xfrm>
          <a:prstGeom prst="rect">
            <a:avLst/>
          </a:prstGeom>
          <a:noFill/>
        </p:spPr>
        <p:txBody>
          <a:bodyPr wrap="none" rtlCol="0">
            <a:spAutoFit/>
          </a:bodyPr>
          <a:lstStyle/>
          <a:p>
            <a:r>
              <a:rPr lang="en-US" i="1" dirty="0">
                <a:latin typeface="Times Bold"/>
                <a:cs typeface="Times Bold"/>
              </a:rPr>
              <a:t>X</a:t>
            </a:r>
          </a:p>
        </p:txBody>
      </p:sp>
    </p:spTree>
    <p:extLst>
      <p:ext uri="{BB962C8B-B14F-4D97-AF65-F5344CB8AC3E}">
        <p14:creationId xmlns:p14="http://schemas.microsoft.com/office/powerpoint/2010/main" val="1819323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a:t>Integration Limits</a:t>
            </a:r>
          </a:p>
        </p:txBody>
      </p:sp>
      <p:sp>
        <p:nvSpPr>
          <p:cNvPr id="13315" name="Rectangle 1027"/>
          <p:cNvSpPr>
            <a:spLocks noGrp="1" noChangeArrowheads="1"/>
          </p:cNvSpPr>
          <p:nvPr>
            <p:ph idx="1"/>
          </p:nvPr>
        </p:nvSpPr>
        <p:spPr/>
        <p:txBody>
          <a:bodyPr/>
          <a:lstStyle/>
          <a:p>
            <a:pPr eaLnBrk="1" hangingPunct="1"/>
            <a:r>
              <a:rPr lang="en-US" altLang="en-US" dirty="0"/>
              <a:t>To determine the integration limits,</a:t>
            </a:r>
          </a:p>
          <a:p>
            <a:pPr lvl="1" eaLnBrk="1" hangingPunct="1"/>
            <a:r>
              <a:rPr lang="en-US" altLang="en-US" dirty="0"/>
              <a:t>most statistical functions are integrated from −</a:t>
            </a:r>
            <a:r>
              <a:rPr lang="en-US" altLang="en-US" dirty="0">
                <a:latin typeface="Symbol" panose="05050102010706020507" pitchFamily="18" charset="2"/>
              </a:rPr>
              <a:t>¥</a:t>
            </a:r>
            <a:r>
              <a:rPr lang="en-US" altLang="en-US" dirty="0"/>
              <a:t> to some value</a:t>
            </a:r>
          </a:p>
          <a:p>
            <a:pPr lvl="1"/>
            <a:r>
              <a:rPr lang="en-US" altLang="en-US" dirty="0"/>
              <a:t>all statistical functions have a total area of 1.0 when integrated from −</a:t>
            </a:r>
            <a:r>
              <a:rPr lang="en-US" altLang="en-US" dirty="0">
                <a:latin typeface="Symbol" panose="05050102010706020507" pitchFamily="18" charset="2"/>
              </a:rPr>
              <a:t>¥</a:t>
            </a:r>
            <a:r>
              <a:rPr lang="en-US" altLang="en-US" dirty="0"/>
              <a:t> to +</a:t>
            </a:r>
            <a:r>
              <a:rPr lang="en-US" altLang="en-US" dirty="0">
                <a:latin typeface="Symbol" panose="05050102010706020507" pitchFamily="18" charset="2"/>
              </a:rPr>
              <a:t>¥</a:t>
            </a:r>
          </a:p>
          <a:p>
            <a:pPr eaLnBrk="1" hangingPunct="1"/>
            <a:endParaRPr lang="en-US" altLang="en-US" dirty="0"/>
          </a:p>
        </p:txBody>
      </p:sp>
      <p:sp>
        <p:nvSpPr>
          <p:cNvPr id="3" name="Picture Placeholder 2"/>
          <p:cNvSpPr>
            <a:spLocks noGrp="1"/>
          </p:cNvSpPr>
          <p:nvPr>
            <p:ph type="pic" sz="quarter" idx="11"/>
          </p:nvPr>
        </p:nvSpPr>
        <p:spPr/>
      </p:sp>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6017953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a:t>Symmetric Functions</a:t>
            </a:r>
          </a:p>
        </p:txBody>
      </p:sp>
      <p:sp>
        <p:nvSpPr>
          <p:cNvPr id="14339" name="Rectangle 3"/>
          <p:cNvSpPr>
            <a:spLocks noGrp="1" noChangeArrowheads="1"/>
          </p:cNvSpPr>
          <p:nvPr>
            <p:ph idx="1"/>
          </p:nvPr>
        </p:nvSpPr>
        <p:spPr>
          <a:xfrm>
            <a:off x="401933" y="1245657"/>
            <a:ext cx="8320035" cy="843414"/>
          </a:xfrm>
        </p:spPr>
        <p:txBody>
          <a:bodyPr/>
          <a:lstStyle/>
          <a:p>
            <a:pPr eaLnBrk="1" hangingPunct="1"/>
            <a:r>
              <a:rPr lang="en-US" altLang="en-US" dirty="0"/>
              <a:t>With symmetric functions (the normal and </a:t>
            </a:r>
            <a:r>
              <a:rPr lang="en-US" altLang="en-US" i="1" dirty="0"/>
              <a:t>t</a:t>
            </a:r>
            <a:r>
              <a:rPr lang="en-US" altLang="en-US" dirty="0"/>
              <a:t> distributions), the procedure is this.</a:t>
            </a:r>
          </a:p>
          <a:p>
            <a:pPr eaLnBrk="1" hangingPunct="1"/>
            <a:endParaRPr lang="en-US" altLang="en-US" dirty="0"/>
          </a:p>
        </p:txBody>
      </p:sp>
      <p:graphicFrame>
        <p:nvGraphicFramePr>
          <p:cNvPr id="3" name="Table 2"/>
          <p:cNvGraphicFramePr>
            <a:graphicFrameLocks noGrp="1"/>
          </p:cNvGraphicFramePr>
          <p:nvPr>
            <p:extLst>
              <p:ext uri="{D42A27DB-BD31-4B8C-83A1-F6EECF244321}">
                <p14:modId xmlns:p14="http://schemas.microsoft.com/office/powerpoint/2010/main" val="904973022"/>
              </p:ext>
            </p:extLst>
          </p:nvPr>
        </p:nvGraphicFramePr>
        <p:xfrm>
          <a:off x="406398" y="2210907"/>
          <a:ext cx="8010573" cy="1112520"/>
        </p:xfrm>
        <a:graphic>
          <a:graphicData uri="http://schemas.openxmlformats.org/drawingml/2006/table">
            <a:tbl>
              <a:tblPr firstRow="1" bandRow="1"/>
              <a:tblGrid>
                <a:gridCol w="2670191">
                  <a:extLst>
                    <a:ext uri="{9D8B030D-6E8A-4147-A177-3AD203B41FA5}">
                      <a16:colId xmlns:a16="http://schemas.microsoft.com/office/drawing/2014/main" val="20000"/>
                    </a:ext>
                  </a:extLst>
                </a:gridCol>
                <a:gridCol w="2670191">
                  <a:extLst>
                    <a:ext uri="{9D8B030D-6E8A-4147-A177-3AD203B41FA5}">
                      <a16:colId xmlns:a16="http://schemas.microsoft.com/office/drawing/2014/main" val="20001"/>
                    </a:ext>
                  </a:extLst>
                </a:gridCol>
                <a:gridCol w="2670191">
                  <a:extLst>
                    <a:ext uri="{9D8B030D-6E8A-4147-A177-3AD203B41FA5}">
                      <a16:colId xmlns:a16="http://schemas.microsoft.com/office/drawing/2014/main" val="20002"/>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b="1" dirty="0">
                          <a:solidFill>
                            <a:srgbClr val="000000"/>
                          </a:solidFill>
                          <a:latin typeface="Times" panose="02020603050405020304" pitchFamily="18" charset="0"/>
                        </a:rPr>
                        <a:t>If the value of </a:t>
                      </a:r>
                      <a:r>
                        <a:rPr lang="en-US" altLang="en-US" sz="1800" b="1" i="1" dirty="0">
                          <a:solidFill>
                            <a:srgbClr val="000000"/>
                          </a:solidFill>
                          <a:latin typeface="Times" panose="02020603050405020304" pitchFamily="18" charset="0"/>
                        </a:rPr>
                        <a:t>X</a:t>
                      </a:r>
                      <a:r>
                        <a:rPr lang="en-US" altLang="en-US" sz="1800" b="1" dirty="0">
                          <a:solidFill>
                            <a:srgbClr val="000000"/>
                          </a:solidFill>
                          <a:latin typeface="Times" panose="02020603050405020304" pitchFamily="18" charset="0"/>
                        </a:rPr>
                        <a:t> is…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b="1" dirty="0">
                          <a:solidFill>
                            <a:srgbClr val="000000"/>
                          </a:solidFill>
                          <a:latin typeface="Times" panose="02020603050405020304" pitchFamily="18" charset="0"/>
                        </a:rPr>
                        <a:t>then integrate from…</a:t>
                      </a:r>
                    </a:p>
                  </a:txBody>
                  <a:tcPr/>
                </a:tc>
                <a:tc>
                  <a:txBody>
                    <a:bodyPr/>
                    <a:lstStyle/>
                    <a:p>
                      <a:r>
                        <a:rPr lang="en-US" altLang="en-US" sz="1800" b="1" dirty="0">
                          <a:solidFill>
                            <a:srgbClr val="000000"/>
                          </a:solidFill>
                          <a:latin typeface="Times" panose="02020603050405020304" pitchFamily="18" charset="0"/>
                        </a:rPr>
                        <a:t>and…</a:t>
                      </a:r>
                      <a:endParaRPr lang="en-US" dirty="0"/>
                    </a:p>
                  </a:txBody>
                  <a:tcPr/>
                </a:tc>
                <a:extLst>
                  <a:ext uri="{0D108BD9-81ED-4DB2-BD59-A6C34878D82A}">
                    <a16:rowId xmlns:a16="http://schemas.microsoft.com/office/drawing/2014/main" val="10000"/>
                  </a:ext>
                </a:extLst>
              </a:tr>
              <a:tr h="370840">
                <a:tc>
                  <a:txBody>
                    <a:bodyPr/>
                    <a:lstStyle/>
                    <a:p>
                      <a:r>
                        <a:rPr lang="en-US" altLang="en-US" sz="1800" dirty="0">
                          <a:solidFill>
                            <a:srgbClr val="000000"/>
                          </a:solidFill>
                          <a:latin typeface="Times" panose="02020603050405020304" pitchFamily="18" charset="0"/>
                        </a:rPr>
                        <a:t>positive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a:solidFill>
                            <a:srgbClr val="000000"/>
                          </a:solidFill>
                          <a:latin typeface="Times" panose="02020603050405020304" pitchFamily="18" charset="0"/>
                        </a:rPr>
                        <a:t>0 to </a:t>
                      </a:r>
                      <a:r>
                        <a:rPr lang="en-US" altLang="en-US" sz="1800" i="1" dirty="0">
                          <a:solidFill>
                            <a:srgbClr val="000000"/>
                          </a:solidFill>
                          <a:latin typeface="Times" panose="02020603050405020304" pitchFamily="18" charset="0"/>
                        </a:rPr>
                        <a:t>X</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i="0" dirty="0">
                          <a:solidFill>
                            <a:srgbClr val="000000"/>
                          </a:solidFill>
                          <a:latin typeface="Times" panose="02020603050405020304" pitchFamily="18" charset="0"/>
                        </a:rPr>
                        <a:t>add 0.5 to</a:t>
                      </a:r>
                      <a:r>
                        <a:rPr lang="en-US" altLang="en-US" sz="1800" i="0" baseline="0" dirty="0">
                          <a:solidFill>
                            <a:srgbClr val="000000"/>
                          </a:solidFill>
                          <a:latin typeface="Times" panose="02020603050405020304" pitchFamily="18" charset="0"/>
                        </a:rPr>
                        <a:t> </a:t>
                      </a:r>
                      <a:r>
                        <a:rPr lang="en-US" altLang="en-US" sz="1800" i="0" dirty="0">
                          <a:solidFill>
                            <a:srgbClr val="000000"/>
                          </a:solidFill>
                          <a:latin typeface="Times" panose="02020603050405020304" pitchFamily="18" charset="0"/>
                        </a:rPr>
                        <a:t>the result</a:t>
                      </a:r>
                    </a:p>
                  </a:txBody>
                  <a:tcPr/>
                </a:tc>
                <a:extLst>
                  <a:ext uri="{0D108BD9-81ED-4DB2-BD59-A6C34878D82A}">
                    <a16:rowId xmlns:a16="http://schemas.microsoft.com/office/drawing/2014/main" val="10001"/>
                  </a:ext>
                </a:extLst>
              </a:tr>
              <a:tr h="370840">
                <a:tc>
                  <a:txBody>
                    <a:bodyPr/>
                    <a:lstStyle/>
                    <a:p>
                      <a:r>
                        <a:rPr lang="en-US" altLang="en-US" sz="1800" dirty="0">
                          <a:solidFill>
                            <a:srgbClr val="000000"/>
                          </a:solidFill>
                          <a:latin typeface="Times" panose="02020603050405020304" pitchFamily="18" charset="0"/>
                        </a:rPr>
                        <a:t>negative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a:solidFill>
                            <a:srgbClr val="000000"/>
                          </a:solidFill>
                          <a:latin typeface="Times" panose="02020603050405020304" pitchFamily="18" charset="0"/>
                        </a:rPr>
                        <a:t>0 to abs(</a:t>
                      </a:r>
                      <a:r>
                        <a:rPr lang="en-US" altLang="en-US" sz="1800" i="1" dirty="0">
                          <a:solidFill>
                            <a:srgbClr val="000000"/>
                          </a:solidFill>
                          <a:latin typeface="Times" panose="02020603050405020304" pitchFamily="18" charset="0"/>
                        </a:rPr>
                        <a:t>X</a:t>
                      </a:r>
                      <a:r>
                        <a:rPr lang="en-US" altLang="en-US" sz="1800" dirty="0">
                          <a:solidFill>
                            <a:srgbClr val="000000"/>
                          </a:solidFill>
                          <a:latin typeface="Times" panose="02020603050405020304" pitchFamily="18" charset="0"/>
                        </a:rPr>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i="0" dirty="0">
                          <a:solidFill>
                            <a:srgbClr val="000000"/>
                          </a:solidFill>
                          <a:latin typeface="Times" panose="02020603050405020304" pitchFamily="18" charset="0"/>
                        </a:rPr>
                        <a:t>subtract the result from 0.5</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092985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dirty="0"/>
              <a:t>Simpson’s Rule</a:t>
            </a:r>
            <a:endParaRPr lang="en-US" altLang="en-US" baseline="-25000" dirty="0"/>
          </a:p>
        </p:txBody>
      </p:sp>
      <p:sp>
        <p:nvSpPr>
          <p:cNvPr id="2" name="Content Placeholder 1"/>
          <p:cNvSpPr>
            <a:spLocks noGrp="1"/>
          </p:cNvSpPr>
          <p:nvPr>
            <p:ph idx="1"/>
          </p:nvPr>
        </p:nvSpPr>
        <p:spPr>
          <a:xfrm>
            <a:off x="401516" y="1279515"/>
            <a:ext cx="8340968" cy="4866707"/>
          </a:xfrm>
        </p:spPr>
        <p:txBody>
          <a:bodyPr/>
          <a:lstStyle/>
          <a:p>
            <a:pPr>
              <a:lnSpc>
                <a:spcPct val="90000"/>
              </a:lnSpc>
            </a:pPr>
            <a:r>
              <a:rPr lang="en-US" altLang="en-US" sz="2000" dirty="0"/>
              <a:t>Simpson’s rule for calculating the integral is</a:t>
            </a:r>
          </a:p>
          <a:p>
            <a:pPr>
              <a:lnSpc>
                <a:spcPct val="90000"/>
              </a:lnSpc>
            </a:pPr>
            <a:endParaRPr lang="en-US" altLang="en-US" sz="2000" dirty="0"/>
          </a:p>
          <a:p>
            <a:pPr>
              <a:lnSpc>
                <a:spcPct val="90000"/>
              </a:lnSpc>
            </a:pPr>
            <a:endParaRPr lang="en-US" altLang="en-US" sz="2000" dirty="0"/>
          </a:p>
          <a:p>
            <a:pPr>
              <a:lnSpc>
                <a:spcPct val="75000"/>
              </a:lnSpc>
            </a:pPr>
            <a:r>
              <a:rPr lang="en-US" altLang="en-US" sz="2000" dirty="0"/>
              <a:t>where</a:t>
            </a:r>
          </a:p>
          <a:p>
            <a:pPr lvl="1">
              <a:lnSpc>
                <a:spcPct val="90000"/>
              </a:lnSpc>
            </a:pPr>
            <a:r>
              <a:rPr lang="en-US" altLang="en-US" sz="2000" i="1" dirty="0"/>
              <a:t>W</a:t>
            </a:r>
            <a:r>
              <a:rPr lang="en-US" altLang="en-US" sz="2000" dirty="0"/>
              <a:t> is the width of the rectangular cells</a:t>
            </a:r>
          </a:p>
          <a:p>
            <a:pPr lvl="1">
              <a:lnSpc>
                <a:spcPct val="90000"/>
              </a:lnSpc>
            </a:pPr>
            <a:r>
              <a:rPr lang="en-US" altLang="en-US" sz="2000" i="1" dirty="0"/>
              <a:t>F</a:t>
            </a:r>
            <a:r>
              <a:rPr lang="en-US" altLang="en-US" sz="2000" dirty="0"/>
              <a:t> is the value of the function for each </a:t>
            </a:r>
            <a:r>
              <a:rPr lang="en-US" altLang="en-US" sz="2000" i="1" dirty="0"/>
              <a:t>x</a:t>
            </a:r>
            <a:r>
              <a:rPr lang="en-US" altLang="en-US" sz="2000" dirty="0"/>
              <a:t> value</a:t>
            </a:r>
          </a:p>
          <a:p>
            <a:pPr marL="171450" lvl="1" indent="0">
              <a:lnSpc>
                <a:spcPct val="90000"/>
              </a:lnSpc>
              <a:buNone/>
            </a:pPr>
            <a:endParaRPr lang="en-US" altLang="en-US" sz="2000" dirty="0"/>
          </a:p>
          <a:p>
            <a:pPr>
              <a:lnSpc>
                <a:spcPct val="90000"/>
              </a:lnSpc>
            </a:pPr>
            <a:r>
              <a:rPr lang="en-US" altLang="en-US" sz="2000" dirty="0"/>
              <a:t>Simpson’s rule in another form* is</a:t>
            </a:r>
          </a:p>
          <a:p>
            <a:pPr>
              <a:lnSpc>
                <a:spcPct val="90000"/>
              </a:lnSpc>
            </a:pPr>
            <a:endParaRPr lang="en-US" altLang="en-US" sz="2000" dirty="0"/>
          </a:p>
          <a:p>
            <a:pPr>
              <a:lnSpc>
                <a:spcPct val="90000"/>
              </a:lnSpc>
            </a:pPr>
            <a:endParaRPr lang="en-US" altLang="en-US" sz="2000" dirty="0"/>
          </a:p>
          <a:p>
            <a:pPr>
              <a:lnSpc>
                <a:spcPct val="90000"/>
              </a:lnSpc>
            </a:pPr>
            <a:r>
              <a:rPr lang="en-US" altLang="en-US" sz="2000" dirty="0"/>
              <a:t>where </a:t>
            </a:r>
            <a:r>
              <a:rPr lang="en-US" altLang="en-US" sz="2000" i="1" dirty="0"/>
              <a:t>N</a:t>
            </a:r>
            <a:r>
              <a:rPr lang="en-US" altLang="en-US" sz="2000" dirty="0"/>
              <a:t> is the number of segments</a:t>
            </a:r>
          </a:p>
          <a:p>
            <a:pPr>
              <a:lnSpc>
                <a:spcPct val="90000"/>
              </a:lnSpc>
            </a:pPr>
            <a:endParaRPr lang="en-US" altLang="en-US" sz="2000" baseline="30000" dirty="0"/>
          </a:p>
          <a:p>
            <a:pPr>
              <a:lnSpc>
                <a:spcPct val="90000"/>
              </a:lnSpc>
            </a:pPr>
            <a:r>
              <a:rPr lang="en-US" altLang="en-US" sz="1800" baseline="30000" dirty="0"/>
              <a:t>*</a:t>
            </a:r>
            <a:r>
              <a:rPr lang="en-US" altLang="en-US" sz="1800" dirty="0"/>
              <a:t>Note: The above equation for Simpson’s rule is a simplified form of Equation A5 in the book (p. 518).</a:t>
            </a:r>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graphicFrame>
        <p:nvGraphicFramePr>
          <p:cNvPr id="15364" name="Object 5"/>
          <p:cNvGraphicFramePr>
            <a:graphicFrameLocks noChangeAspect="1"/>
          </p:cNvGraphicFramePr>
          <p:nvPr>
            <p:extLst>
              <p:ext uri="{D42A27DB-BD31-4B8C-83A1-F6EECF244321}">
                <p14:modId xmlns:p14="http://schemas.microsoft.com/office/powerpoint/2010/main" val="3077892256"/>
              </p:ext>
            </p:extLst>
          </p:nvPr>
        </p:nvGraphicFramePr>
        <p:xfrm>
          <a:off x="382906" y="1635125"/>
          <a:ext cx="8493676" cy="657225"/>
        </p:xfrm>
        <a:graphic>
          <a:graphicData uri="http://schemas.openxmlformats.org/presentationml/2006/ole">
            <mc:AlternateContent xmlns:mc="http://schemas.openxmlformats.org/markup-compatibility/2006">
              <mc:Choice xmlns:v="urn:schemas-microsoft-com:vml" Requires="v">
                <p:oleObj spid="_x0000_s1050" name="Equation" r:id="rId3" imgW="6832600" imgH="508000" progId="Equation.3">
                  <p:embed/>
                </p:oleObj>
              </mc:Choice>
              <mc:Fallback>
                <p:oleObj name="Equation" r:id="rId3" imgW="6832600" imgH="508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906" y="1635125"/>
                        <a:ext cx="8493676" cy="657225"/>
                      </a:xfrm>
                      <a:prstGeom prst="rect">
                        <a:avLst/>
                      </a:prstGeom>
                      <a:solidFill>
                        <a:schemeClr val="bg1"/>
                      </a:solidFill>
                      <a:ln>
                        <a:noFill/>
                      </a:ln>
                      <a:effectLst/>
                      <a:extLst/>
                    </p:spPr>
                  </p:pic>
                </p:oleObj>
              </mc:Fallback>
            </mc:AlternateContent>
          </a:graphicData>
        </a:graphic>
      </p:graphicFrame>
      <p:graphicFrame>
        <p:nvGraphicFramePr>
          <p:cNvPr id="15365" name="Object 6"/>
          <p:cNvGraphicFramePr>
            <a:graphicFrameLocks/>
          </p:cNvGraphicFramePr>
          <p:nvPr>
            <p:extLst>
              <p:ext uri="{D42A27DB-BD31-4B8C-83A1-F6EECF244321}">
                <p14:modId xmlns:p14="http://schemas.microsoft.com/office/powerpoint/2010/main" val="3572316211"/>
              </p:ext>
            </p:extLst>
          </p:nvPr>
        </p:nvGraphicFramePr>
        <p:xfrm>
          <a:off x="396558" y="4133533"/>
          <a:ext cx="5111750" cy="723900"/>
        </p:xfrm>
        <a:graphic>
          <a:graphicData uri="http://schemas.openxmlformats.org/presentationml/2006/ole">
            <mc:AlternateContent xmlns:mc="http://schemas.openxmlformats.org/markup-compatibility/2006">
              <mc:Choice xmlns:v="urn:schemas-microsoft-com:vml" Requires="v">
                <p:oleObj spid="_x0000_s1051" name="Equation" r:id="rId5" imgW="4597400" imgH="520700" progId="Equation.3">
                  <p:embed/>
                </p:oleObj>
              </mc:Choice>
              <mc:Fallback>
                <p:oleObj name="Equation" r:id="rId5" imgW="4597400" imgH="520700" progId="Equation.3">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558" y="4133533"/>
                        <a:ext cx="5111750" cy="723900"/>
                      </a:xfrm>
                      <a:prstGeom prst="rect">
                        <a:avLst/>
                      </a:prstGeom>
                      <a:solidFill>
                        <a:srgbClr val="FFFFFF"/>
                      </a:solidFill>
                      <a:ln>
                        <a:noFill/>
                      </a:ln>
                      <a:effectLst/>
                      <a:extLst/>
                    </p:spPr>
                  </p:pic>
                </p:oleObj>
              </mc:Fallback>
            </mc:AlternateContent>
          </a:graphicData>
        </a:graphic>
      </p:graphicFrame>
    </p:spTree>
    <p:extLst>
      <p:ext uri="{BB962C8B-B14F-4D97-AF65-F5344CB8AC3E}">
        <p14:creationId xmlns:p14="http://schemas.microsoft.com/office/powerpoint/2010/main" val="88768718"/>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176</TotalTime>
  <Words>985</Words>
  <Application>Microsoft Office PowerPoint</Application>
  <PresentationFormat>On-screen Show (4:3)</PresentationFormat>
  <Paragraphs>130</Paragraphs>
  <Slides>16</Slides>
  <Notes>7</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16</vt:i4>
      </vt:variant>
    </vt:vector>
  </HeadingPairs>
  <TitlesOfParts>
    <vt:vector size="25" baseType="lpstr">
      <vt:lpstr>Arial</vt:lpstr>
      <vt:lpstr>Calibri</vt:lpstr>
      <vt:lpstr>Symbol</vt:lpstr>
      <vt:lpstr>Times</vt:lpstr>
      <vt:lpstr>Times Bold</vt:lpstr>
      <vt:lpstr>Times New Roman</vt:lpstr>
      <vt:lpstr>SEI_template</vt:lpstr>
      <vt:lpstr>1_SEI_template</vt:lpstr>
      <vt:lpstr>Equation</vt:lpstr>
      <vt:lpstr>Personal Software  ProcessSM for Engineers:  Part I</vt:lpstr>
      <vt:lpstr>Document Markings</vt:lpstr>
      <vt:lpstr>Workshop Objectives</vt:lpstr>
      <vt:lpstr>Program 8E Requirements</vt:lpstr>
      <vt:lpstr>Numerical Integration</vt:lpstr>
      <vt:lpstr>Integrating a Function</vt:lpstr>
      <vt:lpstr>Integration Limits</vt:lpstr>
      <vt:lpstr>Symmetric Functions</vt:lpstr>
      <vt:lpstr>Simpson’s Rule</vt:lpstr>
      <vt:lpstr>Normal Distribution</vt:lpstr>
      <vt:lpstr>Hints</vt:lpstr>
      <vt:lpstr>Assignment Instructions -1</vt:lpstr>
      <vt:lpstr>Assignment Instructions -2</vt:lpstr>
      <vt:lpstr>PSP1.1 Evaluation Criteria</vt:lpstr>
      <vt:lpstr>Some Suggestions -1</vt:lpstr>
      <vt:lpstr>Some Suggestions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19</cp:revision>
  <cp:lastPrinted>2015-11-05T19:18:24Z</cp:lastPrinted>
  <dcterms:created xsi:type="dcterms:W3CDTF">2018-04-24T19:07:40Z</dcterms:created>
  <dcterms:modified xsi:type="dcterms:W3CDTF">2020-04-22T20:49:14Z</dcterms:modified>
</cp:coreProperties>
</file>