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18"/>
  </p:notesMasterIdLst>
  <p:handoutMasterIdLst>
    <p:handoutMasterId r:id="rId19"/>
  </p:handoutMasterIdLst>
  <p:sldIdLst>
    <p:sldId id="309" r:id="rId3"/>
    <p:sldId id="324"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778">
          <p15:clr>
            <a:srgbClr val="A4A3A4"/>
          </p15:clr>
        </p15:guide>
        <p15:guide id="8" pos="23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94401"/>
  </p:normalViewPr>
  <p:slideViewPr>
    <p:cSldViewPr snapToGrid="0" showGuides="1">
      <p:cViewPr varScale="1">
        <p:scale>
          <a:sx n="81" d="100"/>
          <a:sy n="81" d="100"/>
        </p:scale>
        <p:origin x="1426" y="77"/>
      </p:cViewPr>
      <p:guideLst>
        <p:guide orient="horz" pos="2160"/>
        <p:guide pos="2880"/>
        <p:guide orient="horz" pos="778"/>
        <p:guide pos="231"/>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F94C41E9-093A-483A-A4F0-CD531E3F0DC1}" type="slidenum">
              <a:rPr lang="en-US" altLang="en-US" b="0">
                <a:latin typeface="Times New Roman" panose="02020603050405020304" pitchFamily="18" charset="0"/>
              </a:rPr>
              <a:pPr/>
              <a:t>1</a:t>
            </a:fld>
            <a:endParaRPr lang="en-US" altLang="en-US" b="0">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cap="flat"/>
        </p:spPr>
      </p:sp>
      <p:sp>
        <p:nvSpPr>
          <p:cNvPr id="6148"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3657197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E2A39504-6475-4AA4-8B8A-99FBD680A37B}" type="slidenum">
              <a:rPr lang="en-US" altLang="en-US" b="0">
                <a:latin typeface="Times New Roman" panose="02020603050405020304" pitchFamily="18" charset="0"/>
              </a:rPr>
              <a:pPr/>
              <a:t>3</a:t>
            </a:fld>
            <a:endParaRPr lang="en-US" altLang="en-US" b="0">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xfrm>
            <a:off x="2144713" y="674688"/>
            <a:ext cx="2798762" cy="2098675"/>
          </a:xfrm>
          <a:ln cap="flat"/>
        </p:spPr>
      </p:sp>
      <p:sp>
        <p:nvSpPr>
          <p:cNvPr id="8196" name="Rectangle 3"/>
          <p:cNvSpPr>
            <a:spLocks noGrp="1" noChangeArrowheads="1"/>
          </p:cNvSpPr>
          <p:nvPr>
            <p:ph type="body" idx="1"/>
          </p:nvPr>
        </p:nvSpPr>
        <p:spPr>
          <a:xfrm>
            <a:off x="595973" y="2921112"/>
            <a:ext cx="6135974" cy="6107459"/>
          </a:xfrm>
          <a:noFill/>
        </p:spPr>
        <p:txBody>
          <a:bodyPr lIns="99808" tIns="51687" rIns="99808" bIns="51687"/>
          <a:lstStyle/>
          <a:p>
            <a:pPr defTabSz="1104919"/>
            <a:endParaRPr lang="en-US" altLang="en-US"/>
          </a:p>
        </p:txBody>
      </p:sp>
    </p:spTree>
    <p:extLst>
      <p:ext uri="{BB962C8B-B14F-4D97-AF65-F5344CB8AC3E}">
        <p14:creationId xmlns:p14="http://schemas.microsoft.com/office/powerpoint/2010/main" val="1794045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508A5BE1-F3BE-42D0-BF5E-441716995DF7}" type="slidenum">
              <a:rPr lang="en-US" altLang="en-US" b="0">
                <a:latin typeface="Times New Roman" panose="02020603050405020304" pitchFamily="18" charset="0"/>
              </a:rPr>
              <a:pPr/>
              <a:t>4</a:t>
            </a:fld>
            <a:endParaRPr lang="en-US" altLang="en-US" b="0">
              <a:latin typeface="Times New Roman" panose="02020603050405020304" pitchFamily="18" charset="0"/>
            </a:endParaRPr>
          </a:p>
        </p:txBody>
      </p:sp>
      <p:sp>
        <p:nvSpPr>
          <p:cNvPr id="10243"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847690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D3364CA1-7367-4905-A5C3-C73FB5190ED1}" type="slidenum">
              <a:rPr lang="en-US" altLang="en-US" b="0">
                <a:latin typeface="Times New Roman" panose="02020603050405020304" pitchFamily="18" charset="0"/>
              </a:rPr>
              <a:pPr/>
              <a:t>9</a:t>
            </a:fld>
            <a:endParaRPr lang="en-US" altLang="en-US" b="0">
              <a:latin typeface="Times New Roman" panose="02020603050405020304" pitchFamily="18" charset="0"/>
            </a:endParaRPr>
          </a:p>
        </p:txBody>
      </p:sp>
      <p:sp>
        <p:nvSpPr>
          <p:cNvPr id="16387" name="Rectangle 2"/>
          <p:cNvSpPr>
            <a:spLocks noGrp="1" noRot="1" noChangeAspect="1" noChangeArrowheads="1" noTextEdit="1"/>
          </p:cNvSpPr>
          <p:nvPr>
            <p:ph type="sldImg"/>
          </p:nvPr>
        </p:nvSpPr>
        <p:spPr>
          <a:xfrm>
            <a:off x="2090738" y="641350"/>
            <a:ext cx="2908300" cy="21812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75597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B950B4A9-97F9-4465-AB96-095A94469852}" type="slidenum">
              <a:rPr lang="en-US" altLang="en-US" b="0">
                <a:latin typeface="Times New Roman" panose="02020603050405020304" pitchFamily="18" charset="0"/>
              </a:rPr>
              <a:pPr/>
              <a:t>10</a:t>
            </a:fld>
            <a:endParaRPr lang="en-US" altLang="en-US" b="0">
              <a:latin typeface="Times New Roman" panose="02020603050405020304" pitchFamily="18" charset="0"/>
            </a:endParaRPr>
          </a:p>
        </p:txBody>
      </p:sp>
      <p:sp>
        <p:nvSpPr>
          <p:cNvPr id="18435" name="Rectangle 2"/>
          <p:cNvSpPr>
            <a:spLocks noGrp="1" noRot="1" noChangeAspect="1" noChangeArrowheads="1" noTextEdit="1"/>
          </p:cNvSpPr>
          <p:nvPr>
            <p:ph type="sldImg"/>
          </p:nvPr>
        </p:nvSpPr>
        <p:spPr>
          <a:xfrm>
            <a:off x="2090738" y="641350"/>
            <a:ext cx="2908300" cy="21812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024998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4420E975-33F6-4974-B6E5-BE05AAF15101}" type="slidenum">
              <a:rPr lang="en-US" altLang="en-US" b="0">
                <a:latin typeface="Times New Roman" panose="02020603050405020304" pitchFamily="18" charset="0"/>
              </a:rPr>
              <a:pPr/>
              <a:t>14</a:t>
            </a:fld>
            <a:endParaRPr lang="en-US" altLang="en-US" b="0">
              <a:latin typeface="Times New Roman" panose="02020603050405020304" pitchFamily="18" charset="0"/>
            </a:endParaRPr>
          </a:p>
        </p:txBody>
      </p:sp>
      <p:sp>
        <p:nvSpPr>
          <p:cNvPr id="23555"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289841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0AB8CDAD-06F1-4EB1-AFFD-EC91734962F7}" type="slidenum">
              <a:rPr lang="en-US" altLang="en-US" b="0">
                <a:latin typeface="Times New Roman" panose="02020603050405020304" pitchFamily="18" charset="0"/>
              </a:rPr>
              <a:pPr/>
              <a:t>15</a:t>
            </a:fld>
            <a:endParaRPr lang="en-US" altLang="en-US" b="0">
              <a:latin typeface="Times New Roman" panose="02020603050405020304" pitchFamily="18" charset="0"/>
            </a:endParaRPr>
          </a:p>
        </p:txBody>
      </p:sp>
      <p:sp>
        <p:nvSpPr>
          <p:cNvPr id="25603"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5241555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Rectangle 1026"/>
          <p:cNvSpPr>
            <a:spLocks noChangeArrowheads="1"/>
          </p:cNvSpPr>
          <p:nvPr/>
        </p:nvSpPr>
        <p:spPr bwMode="auto">
          <a:xfrm>
            <a:off x="931863" y="4595813"/>
            <a:ext cx="7313612" cy="17859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r>
              <a:rPr lang="en-US" altLang="en-US" sz="2000">
                <a:latin typeface="Arial" panose="020B0604020202020204" pitchFamily="34" charset="0"/>
              </a:rPr>
              <a:t>Software Engineering Institute</a:t>
            </a:r>
          </a:p>
          <a:p>
            <a:pPr>
              <a:defRPr/>
            </a:pPr>
            <a:r>
              <a:rPr lang="en-US" altLang="en-US" sz="2000">
                <a:latin typeface="Arial" panose="020B0604020202020204" pitchFamily="34" charset="0"/>
              </a:rPr>
              <a:t>Carnegie Mellon University</a:t>
            </a:r>
          </a:p>
          <a:p>
            <a:pPr>
              <a:defRPr/>
            </a:pPr>
            <a:r>
              <a:rPr lang="en-US" altLang="en-US" sz="2000">
                <a:latin typeface="Arial" panose="020B0604020202020204" pitchFamily="34" charset="0"/>
              </a:rPr>
              <a:t>Pittsburgh, PA 15213-3890</a:t>
            </a:r>
          </a:p>
          <a:p>
            <a:pPr>
              <a:defRPr/>
            </a:pPr>
            <a:endParaRPr lang="en-US" altLang="en-US">
              <a:latin typeface="Arial" panose="020B0604020202020204" pitchFamily="34" charset="0"/>
            </a:endParaRPr>
          </a:p>
          <a:p>
            <a:pPr>
              <a:defRPr/>
            </a:pPr>
            <a:r>
              <a:rPr lang="en-US" altLang="en-US" sz="1600">
                <a:latin typeface="Arial" panose="020B0604020202020204" pitchFamily="34" charset="0"/>
              </a:rPr>
              <a:t>Sponsored by the U.S. Department of Defense</a:t>
            </a:r>
          </a:p>
          <a:p>
            <a:pPr>
              <a:defRPr/>
            </a:pPr>
            <a:r>
              <a:rPr lang="en-US" altLang="en-US" sz="1600">
                <a:latin typeface="Arial" panose="020B0604020202020204" pitchFamily="34" charset="0"/>
              </a:rPr>
              <a:t>© 2002 by Carnegie Mellon University</a:t>
            </a:r>
          </a:p>
        </p:txBody>
      </p:sp>
      <p:sp>
        <p:nvSpPr>
          <p:cNvPr id="3" name="Rectangle 1029"/>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defRPr b="1">
                <a:solidFill>
                  <a:schemeClr val="tx1"/>
                </a:solidFill>
                <a:latin typeface="Bodoni Bd BT" pitchFamily="18" charset="0"/>
              </a:defRPr>
            </a:lvl1pPr>
            <a:lvl2pPr marL="742950" indent="-285750">
              <a:defRPr b="1">
                <a:solidFill>
                  <a:schemeClr val="tx1"/>
                </a:solidFill>
                <a:latin typeface="Bodoni Bd BT" pitchFamily="18" charset="0"/>
              </a:defRPr>
            </a:lvl2pPr>
            <a:lvl3pPr marL="1143000" indent="-228600">
              <a:defRPr b="1">
                <a:solidFill>
                  <a:schemeClr val="tx1"/>
                </a:solidFill>
                <a:latin typeface="Bodoni Bd BT" pitchFamily="18" charset="0"/>
              </a:defRPr>
            </a:lvl3pPr>
            <a:lvl4pPr marL="1600200" indent="-228600">
              <a:defRPr b="1">
                <a:solidFill>
                  <a:schemeClr val="tx1"/>
                </a:solidFill>
                <a:latin typeface="Bodoni Bd BT" pitchFamily="18" charset="0"/>
              </a:defRPr>
            </a:lvl4pPr>
            <a:lvl5pPr marL="2057400" indent="-228600">
              <a:defRPr b="1">
                <a:solidFill>
                  <a:schemeClr val="tx1"/>
                </a:solidFill>
                <a:latin typeface="Bodoni Bd BT" pitchFamily="18" charset="0"/>
              </a:defRPr>
            </a:lvl5pPr>
            <a:lvl6pPr marL="2514600" indent="-228600" eaLnBrk="0" fontAlgn="base" hangingPunct="0">
              <a:spcBef>
                <a:spcPct val="0"/>
              </a:spcBef>
              <a:spcAft>
                <a:spcPct val="0"/>
              </a:spcAft>
              <a:defRPr b="1">
                <a:solidFill>
                  <a:schemeClr val="tx1"/>
                </a:solidFill>
                <a:latin typeface="Bodoni Bd BT" pitchFamily="18" charset="0"/>
              </a:defRPr>
            </a:lvl6pPr>
            <a:lvl7pPr marL="2971800" indent="-228600" eaLnBrk="0" fontAlgn="base" hangingPunct="0">
              <a:spcBef>
                <a:spcPct val="0"/>
              </a:spcBef>
              <a:spcAft>
                <a:spcPct val="0"/>
              </a:spcAft>
              <a:defRPr b="1">
                <a:solidFill>
                  <a:schemeClr val="tx1"/>
                </a:solidFill>
                <a:latin typeface="Bodoni Bd BT" pitchFamily="18" charset="0"/>
              </a:defRPr>
            </a:lvl7pPr>
            <a:lvl8pPr marL="3429000" indent="-228600" eaLnBrk="0" fontAlgn="base" hangingPunct="0">
              <a:spcBef>
                <a:spcPct val="0"/>
              </a:spcBef>
              <a:spcAft>
                <a:spcPct val="0"/>
              </a:spcAft>
              <a:defRPr b="1">
                <a:solidFill>
                  <a:schemeClr val="tx1"/>
                </a:solidFill>
                <a:latin typeface="Bodoni Bd BT" pitchFamily="18" charset="0"/>
              </a:defRPr>
            </a:lvl8pPr>
            <a:lvl9pPr marL="3886200" indent="-228600" eaLnBrk="0" fontAlgn="base" hangingPunct="0">
              <a:spcBef>
                <a:spcPct val="0"/>
              </a:spcBef>
              <a:spcAft>
                <a:spcPct val="0"/>
              </a:spcAft>
              <a:defRPr b="1">
                <a:solidFill>
                  <a:schemeClr val="tx1"/>
                </a:solidFill>
                <a:latin typeface="Bodoni Bd BT" pitchFamily="18" charset="0"/>
              </a:defRPr>
            </a:lvl9pPr>
          </a:lstStyle>
          <a:p>
            <a:pPr eaLnBrk="1" hangingPunct="1"/>
            <a:endParaRPr lang="en-US" altLang="en-US"/>
          </a:p>
        </p:txBody>
      </p:sp>
      <p:sp>
        <p:nvSpPr>
          <p:cNvPr id="4" name="Line 1031"/>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 name="Rectangle 1033"/>
          <p:cNvSpPr>
            <a:spLocks noChangeArrowheads="1"/>
          </p:cNvSpPr>
          <p:nvPr/>
        </p:nvSpPr>
        <p:spPr bwMode="auto">
          <a:xfrm>
            <a:off x="5970588" y="6564313"/>
            <a:ext cx="3144837" cy="24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r>
              <a:rPr lang="en-US" altLang="en-US" sz="1000" dirty="0">
                <a:solidFill>
                  <a:srgbClr val="B7B7B7"/>
                </a:solidFill>
                <a:latin typeface="Arial" panose="020B0604020202020204" pitchFamily="34" charset="0"/>
              </a:rPr>
              <a:t>PSP I - Workshop 7E - </a:t>
            </a:r>
            <a:fld id="{D7055DCE-4F66-4F19-B994-EA54E4FB7568}" type="slidenum">
              <a:rPr lang="en-US" altLang="en-US" sz="1000" smtClean="0">
                <a:solidFill>
                  <a:srgbClr val="B7B7B7"/>
                </a:solidFill>
                <a:latin typeface="Arial" panose="020B0604020202020204" pitchFamily="34" charset="0"/>
              </a:rPr>
              <a:pPr algn="r">
                <a:defRPr/>
              </a:pPr>
              <a:t>‹#›</a:t>
            </a:fld>
            <a:endParaRPr lang="en-US" altLang="en-US" sz="1000" dirty="0">
              <a:solidFill>
                <a:srgbClr val="B7B7B7"/>
              </a:solidFill>
              <a:latin typeface="Arial" panose="020B0604020202020204" pitchFamily="34" charset="0"/>
            </a:endParaRPr>
          </a:p>
        </p:txBody>
      </p:sp>
      <p:grpSp>
        <p:nvGrpSpPr>
          <p:cNvPr id="6" name="Group 1034"/>
          <p:cNvGrpSpPr>
            <a:grpSpLocks/>
          </p:cNvGrpSpPr>
          <p:nvPr/>
        </p:nvGrpSpPr>
        <p:grpSpPr bwMode="auto">
          <a:xfrm>
            <a:off x="146050" y="201613"/>
            <a:ext cx="3486150" cy="482600"/>
            <a:chOff x="672" y="2590"/>
            <a:chExt cx="1952" cy="271"/>
          </a:xfrm>
        </p:grpSpPr>
        <p:sp>
          <p:nvSpPr>
            <p:cNvPr id="7" name="Rectangle 1035"/>
            <p:cNvSpPr>
              <a:spLocks noChangeArrowheads="1"/>
            </p:cNvSpPr>
            <p:nvPr/>
          </p:nvSpPr>
          <p:spPr bwMode="auto">
            <a:xfrm>
              <a:off x="1151" y="2621"/>
              <a:ext cx="75"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C</a:t>
              </a:r>
              <a:endParaRPr lang="en-US" altLang="en-US" sz="2000">
                <a:latin typeface="Bodoni Bd BT" pitchFamily="18" charset="0"/>
              </a:endParaRPr>
            </a:p>
          </p:txBody>
        </p:sp>
        <p:sp>
          <p:nvSpPr>
            <p:cNvPr id="8" name="Rectangle 1036"/>
            <p:cNvSpPr>
              <a:spLocks noChangeArrowheads="1"/>
            </p:cNvSpPr>
            <p:nvPr/>
          </p:nvSpPr>
          <p:spPr bwMode="auto">
            <a:xfrm>
              <a:off x="1222" y="2621"/>
              <a:ext cx="62"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a</a:t>
              </a:r>
              <a:endParaRPr lang="en-US" altLang="en-US" sz="2000">
                <a:latin typeface="Bodoni Bd BT" pitchFamily="18" charset="0"/>
              </a:endParaRPr>
            </a:p>
          </p:txBody>
        </p:sp>
        <p:sp>
          <p:nvSpPr>
            <p:cNvPr id="9" name="Rectangle 1037"/>
            <p:cNvSpPr>
              <a:spLocks noChangeArrowheads="1"/>
            </p:cNvSpPr>
            <p:nvPr/>
          </p:nvSpPr>
          <p:spPr bwMode="auto">
            <a:xfrm>
              <a:off x="1280" y="2621"/>
              <a:ext cx="5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r</a:t>
              </a:r>
              <a:endParaRPr lang="en-US" altLang="en-US" sz="2000">
                <a:latin typeface="Bodoni Bd BT" pitchFamily="18" charset="0"/>
              </a:endParaRPr>
            </a:p>
          </p:txBody>
        </p:sp>
        <p:sp>
          <p:nvSpPr>
            <p:cNvPr id="10" name="Rectangle 1038"/>
            <p:cNvSpPr>
              <a:spLocks noChangeArrowheads="1"/>
            </p:cNvSpPr>
            <p:nvPr/>
          </p:nvSpPr>
          <p:spPr bwMode="auto">
            <a:xfrm>
              <a:off x="1328" y="2621"/>
              <a:ext cx="6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11" name="Rectangle 1039"/>
            <p:cNvSpPr>
              <a:spLocks noChangeArrowheads="1"/>
            </p:cNvSpPr>
            <p:nvPr/>
          </p:nvSpPr>
          <p:spPr bwMode="auto">
            <a:xfrm>
              <a:off x="1389"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12" name="Rectangle 1040"/>
            <p:cNvSpPr>
              <a:spLocks noChangeArrowheads="1"/>
            </p:cNvSpPr>
            <p:nvPr/>
          </p:nvSpPr>
          <p:spPr bwMode="auto">
            <a:xfrm>
              <a:off x="1439"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g</a:t>
              </a:r>
              <a:endParaRPr lang="en-US" altLang="en-US" sz="2000">
                <a:latin typeface="Bodoni Bd BT" pitchFamily="18" charset="0"/>
              </a:endParaRPr>
            </a:p>
          </p:txBody>
        </p:sp>
        <p:sp>
          <p:nvSpPr>
            <p:cNvPr id="13" name="Rectangle 1041"/>
            <p:cNvSpPr>
              <a:spLocks noChangeArrowheads="1"/>
            </p:cNvSpPr>
            <p:nvPr/>
          </p:nvSpPr>
          <p:spPr bwMode="auto">
            <a:xfrm>
              <a:off x="1492" y="2621"/>
              <a:ext cx="3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i</a:t>
              </a:r>
              <a:endParaRPr lang="en-US" altLang="en-US" sz="2000">
                <a:latin typeface="Bodoni Bd BT" pitchFamily="18" charset="0"/>
              </a:endParaRPr>
            </a:p>
          </p:txBody>
        </p:sp>
        <p:sp>
          <p:nvSpPr>
            <p:cNvPr id="14" name="Rectangle 1042"/>
            <p:cNvSpPr>
              <a:spLocks noChangeArrowheads="1"/>
            </p:cNvSpPr>
            <p:nvPr/>
          </p:nvSpPr>
          <p:spPr bwMode="auto">
            <a:xfrm>
              <a:off x="1522"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15" name="Rectangle 1043"/>
            <p:cNvSpPr>
              <a:spLocks noChangeArrowheads="1"/>
            </p:cNvSpPr>
            <p:nvPr/>
          </p:nvSpPr>
          <p:spPr bwMode="auto">
            <a:xfrm>
              <a:off x="1578" y="2621"/>
              <a:ext cx="31"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 </a:t>
              </a:r>
              <a:endParaRPr lang="en-US" altLang="en-US" sz="2000">
                <a:latin typeface="Bodoni Bd BT" pitchFamily="18" charset="0"/>
              </a:endParaRPr>
            </a:p>
          </p:txBody>
        </p:sp>
        <p:sp>
          <p:nvSpPr>
            <p:cNvPr id="16" name="Rectangle 1044"/>
            <p:cNvSpPr>
              <a:spLocks noChangeArrowheads="1"/>
            </p:cNvSpPr>
            <p:nvPr/>
          </p:nvSpPr>
          <p:spPr bwMode="auto">
            <a:xfrm>
              <a:off x="1584" y="2621"/>
              <a:ext cx="10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M</a:t>
              </a:r>
              <a:endParaRPr lang="en-US" altLang="en-US" sz="2000">
                <a:latin typeface="Bodoni Bd BT" pitchFamily="18" charset="0"/>
              </a:endParaRPr>
            </a:p>
          </p:txBody>
        </p:sp>
        <p:sp>
          <p:nvSpPr>
            <p:cNvPr id="17" name="Rectangle 1045"/>
            <p:cNvSpPr>
              <a:spLocks noChangeArrowheads="1"/>
            </p:cNvSpPr>
            <p:nvPr/>
          </p:nvSpPr>
          <p:spPr bwMode="auto">
            <a:xfrm>
              <a:off x="1677"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18" name="Rectangle 1046"/>
            <p:cNvSpPr>
              <a:spLocks noChangeArrowheads="1"/>
            </p:cNvSpPr>
            <p:nvPr/>
          </p:nvSpPr>
          <p:spPr bwMode="auto">
            <a:xfrm>
              <a:off x="1725" y="2621"/>
              <a:ext cx="3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19" name="Rectangle 1047"/>
            <p:cNvSpPr>
              <a:spLocks noChangeArrowheads="1"/>
            </p:cNvSpPr>
            <p:nvPr/>
          </p:nvSpPr>
          <p:spPr bwMode="auto">
            <a:xfrm>
              <a:off x="1758" y="2621"/>
              <a:ext cx="3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20" name="Rectangle 1048"/>
            <p:cNvSpPr>
              <a:spLocks noChangeArrowheads="1"/>
            </p:cNvSpPr>
            <p:nvPr/>
          </p:nvSpPr>
          <p:spPr bwMode="auto">
            <a:xfrm>
              <a:off x="1787" y="2621"/>
              <a:ext cx="62"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o</a:t>
              </a:r>
              <a:endParaRPr lang="en-US" altLang="en-US" sz="2000">
                <a:latin typeface="Bodoni Bd BT" pitchFamily="18" charset="0"/>
              </a:endParaRPr>
            </a:p>
          </p:txBody>
        </p:sp>
        <p:sp>
          <p:nvSpPr>
            <p:cNvPr id="21" name="Rectangle 1049"/>
            <p:cNvSpPr>
              <a:spLocks noChangeArrowheads="1"/>
            </p:cNvSpPr>
            <p:nvPr/>
          </p:nvSpPr>
          <p:spPr bwMode="auto">
            <a:xfrm>
              <a:off x="1842" y="2621"/>
              <a:ext cx="6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22" name="Freeform 1050"/>
            <p:cNvSpPr>
              <a:spLocks/>
            </p:cNvSpPr>
            <p:nvPr/>
          </p:nvSpPr>
          <p:spPr bwMode="auto">
            <a:xfrm>
              <a:off x="861" y="2590"/>
              <a:ext cx="133" cy="19"/>
            </a:xfrm>
            <a:custGeom>
              <a:avLst/>
              <a:gdLst>
                <a:gd name="T0" fmla="*/ 19 w 133"/>
                <a:gd name="T1" fmla="*/ 0 h 19"/>
                <a:gd name="T2" fmla="*/ 115 w 133"/>
                <a:gd name="T3" fmla="*/ 0 h 19"/>
                <a:gd name="T4" fmla="*/ 133 w 133"/>
                <a:gd name="T5" fmla="*/ 19 h 19"/>
                <a:gd name="T6" fmla="*/ 0 w 133"/>
                <a:gd name="T7" fmla="*/ 19 h 19"/>
                <a:gd name="T8" fmla="*/ 19 w 133"/>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9" y="0"/>
                  </a:moveTo>
                  <a:lnTo>
                    <a:pt x="115" y="0"/>
                  </a:lnTo>
                  <a:lnTo>
                    <a:pt x="133" y="19"/>
                  </a:lnTo>
                  <a:lnTo>
                    <a:pt x="0" y="19"/>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23" name="Freeform 1051"/>
            <p:cNvSpPr>
              <a:spLocks/>
            </p:cNvSpPr>
            <p:nvPr/>
          </p:nvSpPr>
          <p:spPr bwMode="auto">
            <a:xfrm>
              <a:off x="822" y="2629"/>
              <a:ext cx="211" cy="19"/>
            </a:xfrm>
            <a:custGeom>
              <a:avLst/>
              <a:gdLst>
                <a:gd name="T0" fmla="*/ 19 w 211"/>
                <a:gd name="T1" fmla="*/ 0 h 19"/>
                <a:gd name="T2" fmla="*/ 192 w 211"/>
                <a:gd name="T3" fmla="*/ 0 h 19"/>
                <a:gd name="T4" fmla="*/ 211 w 211"/>
                <a:gd name="T5" fmla="*/ 19 h 19"/>
                <a:gd name="T6" fmla="*/ 0 w 211"/>
                <a:gd name="T7" fmla="*/ 19 h 19"/>
                <a:gd name="T8" fmla="*/ 19 w 211"/>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 h="19">
                  <a:moveTo>
                    <a:pt x="19" y="0"/>
                  </a:moveTo>
                  <a:lnTo>
                    <a:pt x="192" y="0"/>
                  </a:lnTo>
                  <a:lnTo>
                    <a:pt x="211" y="19"/>
                  </a:lnTo>
                  <a:lnTo>
                    <a:pt x="0" y="19"/>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24" name="Freeform 1052"/>
            <p:cNvSpPr>
              <a:spLocks/>
            </p:cNvSpPr>
            <p:nvPr/>
          </p:nvSpPr>
          <p:spPr bwMode="auto">
            <a:xfrm>
              <a:off x="783" y="2669"/>
              <a:ext cx="289" cy="18"/>
            </a:xfrm>
            <a:custGeom>
              <a:avLst/>
              <a:gdLst>
                <a:gd name="T0" fmla="*/ 19 w 289"/>
                <a:gd name="T1" fmla="*/ 0 h 18"/>
                <a:gd name="T2" fmla="*/ 270 w 289"/>
                <a:gd name="T3" fmla="*/ 0 h 18"/>
                <a:gd name="T4" fmla="*/ 289 w 289"/>
                <a:gd name="T5" fmla="*/ 18 h 18"/>
                <a:gd name="T6" fmla="*/ 0 w 289"/>
                <a:gd name="T7" fmla="*/ 18 h 18"/>
                <a:gd name="T8" fmla="*/ 19 w 289"/>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 h="18">
                  <a:moveTo>
                    <a:pt x="19" y="0"/>
                  </a:moveTo>
                  <a:lnTo>
                    <a:pt x="270" y="0"/>
                  </a:lnTo>
                  <a:lnTo>
                    <a:pt x="289" y="18"/>
                  </a:lnTo>
                  <a:lnTo>
                    <a:pt x="0" y="18"/>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25" name="Freeform 1053"/>
            <p:cNvSpPr>
              <a:spLocks/>
            </p:cNvSpPr>
            <p:nvPr/>
          </p:nvSpPr>
          <p:spPr bwMode="auto">
            <a:xfrm>
              <a:off x="753" y="2708"/>
              <a:ext cx="349" cy="18"/>
            </a:xfrm>
            <a:custGeom>
              <a:avLst/>
              <a:gdLst>
                <a:gd name="T0" fmla="*/ 9 w 349"/>
                <a:gd name="T1" fmla="*/ 0 h 18"/>
                <a:gd name="T2" fmla="*/ 340 w 349"/>
                <a:gd name="T3" fmla="*/ 0 h 18"/>
                <a:gd name="T4" fmla="*/ 349 w 349"/>
                <a:gd name="T5" fmla="*/ 9 h 18"/>
                <a:gd name="T6" fmla="*/ 340 w 349"/>
                <a:gd name="T7" fmla="*/ 18 h 18"/>
                <a:gd name="T8" fmla="*/ 9 w 349"/>
                <a:gd name="T9" fmla="*/ 18 h 18"/>
                <a:gd name="T10" fmla="*/ 0 w 349"/>
                <a:gd name="T11" fmla="*/ 9 h 18"/>
                <a:gd name="T12" fmla="*/ 9 w 349"/>
                <a:gd name="T13" fmla="*/ 0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9" h="18">
                  <a:moveTo>
                    <a:pt x="9" y="0"/>
                  </a:moveTo>
                  <a:lnTo>
                    <a:pt x="340" y="0"/>
                  </a:lnTo>
                  <a:lnTo>
                    <a:pt x="349" y="9"/>
                  </a:lnTo>
                  <a:lnTo>
                    <a:pt x="340" y="18"/>
                  </a:lnTo>
                  <a:lnTo>
                    <a:pt x="9" y="18"/>
                  </a:lnTo>
                  <a:lnTo>
                    <a:pt x="0" y="9"/>
                  </a:lnTo>
                  <a:lnTo>
                    <a:pt x="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26" name="Freeform 1054"/>
            <p:cNvSpPr>
              <a:spLocks/>
            </p:cNvSpPr>
            <p:nvPr/>
          </p:nvSpPr>
          <p:spPr bwMode="auto">
            <a:xfrm>
              <a:off x="860" y="2825"/>
              <a:ext cx="133" cy="19"/>
            </a:xfrm>
            <a:custGeom>
              <a:avLst/>
              <a:gdLst>
                <a:gd name="T0" fmla="*/ 115 w 133"/>
                <a:gd name="T1" fmla="*/ 19 h 19"/>
                <a:gd name="T2" fmla="*/ 18 w 133"/>
                <a:gd name="T3" fmla="*/ 19 h 19"/>
                <a:gd name="T4" fmla="*/ 0 w 133"/>
                <a:gd name="T5" fmla="*/ 0 h 19"/>
                <a:gd name="T6" fmla="*/ 133 w 133"/>
                <a:gd name="T7" fmla="*/ 0 h 19"/>
                <a:gd name="T8" fmla="*/ 115 w 133"/>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15" y="19"/>
                  </a:moveTo>
                  <a:lnTo>
                    <a:pt x="18" y="19"/>
                  </a:lnTo>
                  <a:lnTo>
                    <a:pt x="0" y="0"/>
                  </a:lnTo>
                  <a:lnTo>
                    <a:pt x="133" y="0"/>
                  </a:lnTo>
                  <a:lnTo>
                    <a:pt x="115" y="19"/>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27" name="Freeform 1055"/>
            <p:cNvSpPr>
              <a:spLocks/>
            </p:cNvSpPr>
            <p:nvPr/>
          </p:nvSpPr>
          <p:spPr bwMode="auto">
            <a:xfrm>
              <a:off x="821" y="2786"/>
              <a:ext cx="212" cy="18"/>
            </a:xfrm>
            <a:custGeom>
              <a:avLst/>
              <a:gdLst>
                <a:gd name="T0" fmla="*/ 193 w 212"/>
                <a:gd name="T1" fmla="*/ 18 h 18"/>
                <a:gd name="T2" fmla="*/ 19 w 212"/>
                <a:gd name="T3" fmla="*/ 18 h 18"/>
                <a:gd name="T4" fmla="*/ 0 w 212"/>
                <a:gd name="T5" fmla="*/ 0 h 18"/>
                <a:gd name="T6" fmla="*/ 212 w 212"/>
                <a:gd name="T7" fmla="*/ 0 h 18"/>
                <a:gd name="T8" fmla="*/ 193 w 21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 h="18">
                  <a:moveTo>
                    <a:pt x="193" y="18"/>
                  </a:moveTo>
                  <a:lnTo>
                    <a:pt x="19" y="18"/>
                  </a:lnTo>
                  <a:lnTo>
                    <a:pt x="0" y="0"/>
                  </a:lnTo>
                  <a:lnTo>
                    <a:pt x="212" y="0"/>
                  </a:lnTo>
                  <a:lnTo>
                    <a:pt x="193" y="18"/>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28" name="Freeform 1056"/>
            <p:cNvSpPr>
              <a:spLocks/>
            </p:cNvSpPr>
            <p:nvPr/>
          </p:nvSpPr>
          <p:spPr bwMode="auto">
            <a:xfrm>
              <a:off x="781" y="2746"/>
              <a:ext cx="291" cy="19"/>
            </a:xfrm>
            <a:custGeom>
              <a:avLst/>
              <a:gdLst>
                <a:gd name="T0" fmla="*/ 273 w 291"/>
                <a:gd name="T1" fmla="*/ 19 h 19"/>
                <a:gd name="T2" fmla="*/ 19 w 291"/>
                <a:gd name="T3" fmla="*/ 19 h 19"/>
                <a:gd name="T4" fmla="*/ 0 w 291"/>
                <a:gd name="T5" fmla="*/ 0 h 19"/>
                <a:gd name="T6" fmla="*/ 291 w 291"/>
                <a:gd name="T7" fmla="*/ 0 h 19"/>
                <a:gd name="T8" fmla="*/ 273 w 291"/>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 h="19">
                  <a:moveTo>
                    <a:pt x="273" y="19"/>
                  </a:moveTo>
                  <a:lnTo>
                    <a:pt x="19" y="19"/>
                  </a:lnTo>
                  <a:lnTo>
                    <a:pt x="0" y="0"/>
                  </a:lnTo>
                  <a:lnTo>
                    <a:pt x="291" y="0"/>
                  </a:lnTo>
                  <a:lnTo>
                    <a:pt x="273" y="19"/>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29" name="Freeform 1057"/>
            <p:cNvSpPr>
              <a:spLocks/>
            </p:cNvSpPr>
            <p:nvPr/>
          </p:nvSpPr>
          <p:spPr bwMode="auto">
            <a:xfrm>
              <a:off x="753" y="2616"/>
              <a:ext cx="158" cy="7"/>
            </a:xfrm>
            <a:custGeom>
              <a:avLst/>
              <a:gdLst>
                <a:gd name="T0" fmla="*/ 158 w 158"/>
                <a:gd name="T1" fmla="*/ 7 h 7"/>
                <a:gd name="T2" fmla="*/ 0 w 158"/>
                <a:gd name="T3" fmla="*/ 7 h 7"/>
                <a:gd name="T4" fmla="*/ 6 w 158"/>
                <a:gd name="T5" fmla="*/ 0 h 7"/>
                <a:gd name="T6" fmla="*/ 151 w 158"/>
                <a:gd name="T7" fmla="*/ 0 h 7"/>
                <a:gd name="T8" fmla="*/ 158 w 158"/>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7">
                  <a:moveTo>
                    <a:pt x="158" y="7"/>
                  </a:moveTo>
                  <a:lnTo>
                    <a:pt x="0" y="7"/>
                  </a:lnTo>
                  <a:lnTo>
                    <a:pt x="6" y="0"/>
                  </a:lnTo>
                  <a:lnTo>
                    <a:pt x="151" y="0"/>
                  </a:lnTo>
                  <a:lnTo>
                    <a:pt x="158" y="7"/>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30" name="Freeform 1058"/>
            <p:cNvSpPr>
              <a:spLocks/>
            </p:cNvSpPr>
            <p:nvPr/>
          </p:nvSpPr>
          <p:spPr bwMode="auto">
            <a:xfrm>
              <a:off x="714" y="2656"/>
              <a:ext cx="236" cy="6"/>
            </a:xfrm>
            <a:custGeom>
              <a:avLst/>
              <a:gdLst>
                <a:gd name="T0" fmla="*/ 236 w 236"/>
                <a:gd name="T1" fmla="*/ 6 h 6"/>
                <a:gd name="T2" fmla="*/ 0 w 236"/>
                <a:gd name="T3" fmla="*/ 6 h 6"/>
                <a:gd name="T4" fmla="*/ 6 w 236"/>
                <a:gd name="T5" fmla="*/ 0 h 6"/>
                <a:gd name="T6" fmla="*/ 229 w 236"/>
                <a:gd name="T7" fmla="*/ 0 h 6"/>
                <a:gd name="T8" fmla="*/ 236 w 23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6" h="6">
                  <a:moveTo>
                    <a:pt x="236" y="6"/>
                  </a:moveTo>
                  <a:lnTo>
                    <a:pt x="0" y="6"/>
                  </a:lnTo>
                  <a:lnTo>
                    <a:pt x="6" y="0"/>
                  </a:lnTo>
                  <a:lnTo>
                    <a:pt x="229" y="0"/>
                  </a:lnTo>
                  <a:lnTo>
                    <a:pt x="236" y="6"/>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31" name="Freeform 1059"/>
            <p:cNvSpPr>
              <a:spLocks/>
            </p:cNvSpPr>
            <p:nvPr/>
          </p:nvSpPr>
          <p:spPr bwMode="auto">
            <a:xfrm>
              <a:off x="675" y="2694"/>
              <a:ext cx="314" cy="7"/>
            </a:xfrm>
            <a:custGeom>
              <a:avLst/>
              <a:gdLst>
                <a:gd name="T0" fmla="*/ 314 w 314"/>
                <a:gd name="T1" fmla="*/ 7 h 7"/>
                <a:gd name="T2" fmla="*/ 0 w 314"/>
                <a:gd name="T3" fmla="*/ 7 h 7"/>
                <a:gd name="T4" fmla="*/ 6 w 314"/>
                <a:gd name="T5" fmla="*/ 0 h 7"/>
                <a:gd name="T6" fmla="*/ 307 w 314"/>
                <a:gd name="T7" fmla="*/ 0 h 7"/>
                <a:gd name="T8" fmla="*/ 314 w 314"/>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7">
                  <a:moveTo>
                    <a:pt x="314" y="7"/>
                  </a:moveTo>
                  <a:lnTo>
                    <a:pt x="0" y="7"/>
                  </a:lnTo>
                  <a:lnTo>
                    <a:pt x="6" y="0"/>
                  </a:lnTo>
                  <a:lnTo>
                    <a:pt x="307" y="0"/>
                  </a:lnTo>
                  <a:lnTo>
                    <a:pt x="314" y="7"/>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32" name="Freeform 1060"/>
            <p:cNvSpPr>
              <a:spLocks/>
            </p:cNvSpPr>
            <p:nvPr/>
          </p:nvSpPr>
          <p:spPr bwMode="auto">
            <a:xfrm>
              <a:off x="750" y="2811"/>
              <a:ext cx="161" cy="7"/>
            </a:xfrm>
            <a:custGeom>
              <a:avLst/>
              <a:gdLst>
                <a:gd name="T0" fmla="*/ 0 w 161"/>
                <a:gd name="T1" fmla="*/ 0 h 7"/>
                <a:gd name="T2" fmla="*/ 161 w 161"/>
                <a:gd name="T3" fmla="*/ 0 h 7"/>
                <a:gd name="T4" fmla="*/ 154 w 161"/>
                <a:gd name="T5" fmla="*/ 7 h 7"/>
                <a:gd name="T6" fmla="*/ 7 w 161"/>
                <a:gd name="T7" fmla="*/ 7 h 7"/>
                <a:gd name="T8" fmla="*/ 0 w 161"/>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7">
                  <a:moveTo>
                    <a:pt x="0" y="0"/>
                  </a:moveTo>
                  <a:lnTo>
                    <a:pt x="161" y="0"/>
                  </a:lnTo>
                  <a:lnTo>
                    <a:pt x="154"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33" name="Freeform 1061"/>
            <p:cNvSpPr>
              <a:spLocks/>
            </p:cNvSpPr>
            <p:nvPr/>
          </p:nvSpPr>
          <p:spPr bwMode="auto">
            <a:xfrm>
              <a:off x="711" y="2772"/>
              <a:ext cx="239" cy="7"/>
            </a:xfrm>
            <a:custGeom>
              <a:avLst/>
              <a:gdLst>
                <a:gd name="T0" fmla="*/ 0 w 239"/>
                <a:gd name="T1" fmla="*/ 0 h 7"/>
                <a:gd name="T2" fmla="*/ 239 w 239"/>
                <a:gd name="T3" fmla="*/ 0 h 7"/>
                <a:gd name="T4" fmla="*/ 233 w 239"/>
                <a:gd name="T5" fmla="*/ 7 h 7"/>
                <a:gd name="T6" fmla="*/ 7 w 239"/>
                <a:gd name="T7" fmla="*/ 7 h 7"/>
                <a:gd name="T8" fmla="*/ 0 w 23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7">
                  <a:moveTo>
                    <a:pt x="0" y="0"/>
                  </a:moveTo>
                  <a:lnTo>
                    <a:pt x="239" y="0"/>
                  </a:lnTo>
                  <a:lnTo>
                    <a:pt x="233"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34" name="Freeform 1062"/>
            <p:cNvSpPr>
              <a:spLocks/>
            </p:cNvSpPr>
            <p:nvPr/>
          </p:nvSpPr>
          <p:spPr bwMode="auto">
            <a:xfrm>
              <a:off x="672" y="2733"/>
              <a:ext cx="317" cy="7"/>
            </a:xfrm>
            <a:custGeom>
              <a:avLst/>
              <a:gdLst>
                <a:gd name="T0" fmla="*/ 0 w 317"/>
                <a:gd name="T1" fmla="*/ 0 h 7"/>
                <a:gd name="T2" fmla="*/ 317 w 317"/>
                <a:gd name="T3" fmla="*/ 0 h 7"/>
                <a:gd name="T4" fmla="*/ 311 w 317"/>
                <a:gd name="T5" fmla="*/ 7 h 7"/>
                <a:gd name="T6" fmla="*/ 7 w 317"/>
                <a:gd name="T7" fmla="*/ 7 h 7"/>
                <a:gd name="T8" fmla="*/ 0 w 31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7" h="7">
                  <a:moveTo>
                    <a:pt x="0" y="0"/>
                  </a:moveTo>
                  <a:lnTo>
                    <a:pt x="317" y="0"/>
                  </a:lnTo>
                  <a:lnTo>
                    <a:pt x="311"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35" name="Rectangle 1063"/>
            <p:cNvSpPr>
              <a:spLocks noChangeArrowheads="1"/>
            </p:cNvSpPr>
            <p:nvPr/>
          </p:nvSpPr>
          <p:spPr bwMode="auto">
            <a:xfrm>
              <a:off x="1154" y="2736"/>
              <a:ext cx="6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36" name="Rectangle 1064"/>
            <p:cNvSpPr>
              <a:spLocks noChangeArrowheads="1"/>
            </p:cNvSpPr>
            <p:nvPr/>
          </p:nvSpPr>
          <p:spPr bwMode="auto">
            <a:xfrm>
              <a:off x="1219"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o</a:t>
              </a:r>
              <a:endParaRPr lang="en-US" altLang="en-US" sz="2000">
                <a:latin typeface="Bodoni Bd BT" pitchFamily="18" charset="0"/>
              </a:endParaRPr>
            </a:p>
          </p:txBody>
        </p:sp>
        <p:sp>
          <p:nvSpPr>
            <p:cNvPr id="37" name="Rectangle 1065"/>
            <p:cNvSpPr>
              <a:spLocks noChangeArrowheads="1"/>
            </p:cNvSpPr>
            <p:nvPr/>
          </p:nvSpPr>
          <p:spPr bwMode="auto">
            <a:xfrm>
              <a:off x="1282" y="2736"/>
              <a:ext cx="36"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f</a:t>
              </a:r>
              <a:endParaRPr lang="en-US" altLang="en-US" sz="2000">
                <a:latin typeface="Bodoni Bd BT" pitchFamily="18" charset="0"/>
              </a:endParaRPr>
            </a:p>
          </p:txBody>
        </p:sp>
        <p:sp>
          <p:nvSpPr>
            <p:cNvPr id="38" name="Rectangle 1066"/>
            <p:cNvSpPr>
              <a:spLocks noChangeArrowheads="1"/>
            </p:cNvSpPr>
            <p:nvPr/>
          </p:nvSpPr>
          <p:spPr bwMode="auto">
            <a:xfrm>
              <a:off x="131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39" name="Rectangle 1067"/>
            <p:cNvSpPr>
              <a:spLocks noChangeArrowheads="1"/>
            </p:cNvSpPr>
            <p:nvPr/>
          </p:nvSpPr>
          <p:spPr bwMode="auto">
            <a:xfrm>
              <a:off x="1352" y="2736"/>
              <a:ext cx="92"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w</a:t>
              </a:r>
              <a:endParaRPr lang="en-US" altLang="en-US" sz="2000">
                <a:latin typeface="Bodoni Bd BT" pitchFamily="18" charset="0"/>
              </a:endParaRPr>
            </a:p>
          </p:txBody>
        </p:sp>
        <p:sp>
          <p:nvSpPr>
            <p:cNvPr id="40" name="Rectangle 1068"/>
            <p:cNvSpPr>
              <a:spLocks noChangeArrowheads="1"/>
            </p:cNvSpPr>
            <p:nvPr/>
          </p:nvSpPr>
          <p:spPr bwMode="auto">
            <a:xfrm>
              <a:off x="1440"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a</a:t>
              </a:r>
              <a:endParaRPr lang="en-US" altLang="en-US" sz="2000">
                <a:latin typeface="Bodoni Bd BT" pitchFamily="18" charset="0"/>
              </a:endParaRPr>
            </a:p>
          </p:txBody>
        </p:sp>
        <p:sp>
          <p:nvSpPr>
            <p:cNvPr id="41" name="Rectangle 1069"/>
            <p:cNvSpPr>
              <a:spLocks noChangeArrowheads="1"/>
            </p:cNvSpPr>
            <p:nvPr/>
          </p:nvSpPr>
          <p:spPr bwMode="auto">
            <a:xfrm>
              <a:off x="149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42" name="Rectangle 1070"/>
            <p:cNvSpPr>
              <a:spLocks noChangeArrowheads="1"/>
            </p:cNvSpPr>
            <p:nvPr/>
          </p:nvSpPr>
          <p:spPr bwMode="auto">
            <a:xfrm>
              <a:off x="1536"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43" name="Rectangle 1071"/>
            <p:cNvSpPr>
              <a:spLocks noChangeArrowheads="1"/>
            </p:cNvSpPr>
            <p:nvPr/>
          </p:nvSpPr>
          <p:spPr bwMode="auto">
            <a:xfrm>
              <a:off x="159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44" name="Rectangle 1072"/>
            <p:cNvSpPr>
              <a:spLocks noChangeArrowheads="1"/>
            </p:cNvSpPr>
            <p:nvPr/>
          </p:nvSpPr>
          <p:spPr bwMode="auto">
            <a:xfrm>
              <a:off x="1616"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45" name="Rectangle 1073"/>
            <p:cNvSpPr>
              <a:spLocks noChangeArrowheads="1"/>
            </p:cNvSpPr>
            <p:nvPr/>
          </p:nvSpPr>
          <p:spPr bwMode="auto">
            <a:xfrm>
              <a:off x="167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46" name="Rectangle 1074"/>
            <p:cNvSpPr>
              <a:spLocks noChangeArrowheads="1"/>
            </p:cNvSpPr>
            <p:nvPr/>
          </p:nvSpPr>
          <p:spPr bwMode="auto">
            <a:xfrm>
              <a:off x="173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47" name="Rectangle 1075"/>
            <p:cNvSpPr>
              <a:spLocks noChangeArrowheads="1"/>
            </p:cNvSpPr>
            <p:nvPr/>
          </p:nvSpPr>
          <p:spPr bwMode="auto">
            <a:xfrm>
              <a:off x="1797" y="2736"/>
              <a:ext cx="2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48" name="Rectangle 1076"/>
            <p:cNvSpPr>
              <a:spLocks noChangeArrowheads="1"/>
            </p:cNvSpPr>
            <p:nvPr/>
          </p:nvSpPr>
          <p:spPr bwMode="auto">
            <a:xfrm>
              <a:off x="1824"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49" name="Rectangle 1077"/>
            <p:cNvSpPr>
              <a:spLocks noChangeArrowheads="1"/>
            </p:cNvSpPr>
            <p:nvPr/>
          </p:nvSpPr>
          <p:spPr bwMode="auto">
            <a:xfrm>
              <a:off x="1884"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0" name="Rectangle 1078"/>
            <p:cNvSpPr>
              <a:spLocks noChangeArrowheads="1"/>
            </p:cNvSpPr>
            <p:nvPr/>
          </p:nvSpPr>
          <p:spPr bwMode="auto">
            <a:xfrm>
              <a:off x="1942"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1" name="Rectangle 1079"/>
            <p:cNvSpPr>
              <a:spLocks noChangeArrowheads="1"/>
            </p:cNvSpPr>
            <p:nvPr/>
          </p:nvSpPr>
          <p:spPr bwMode="auto">
            <a:xfrm>
              <a:off x="1998"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52" name="Rectangle 1080"/>
            <p:cNvSpPr>
              <a:spLocks noChangeArrowheads="1"/>
            </p:cNvSpPr>
            <p:nvPr/>
          </p:nvSpPr>
          <p:spPr bwMode="auto">
            <a:xfrm>
              <a:off x="2039"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3" name="Rectangle 1081"/>
            <p:cNvSpPr>
              <a:spLocks noChangeArrowheads="1"/>
            </p:cNvSpPr>
            <p:nvPr/>
          </p:nvSpPr>
          <p:spPr bwMode="auto">
            <a:xfrm>
              <a:off x="206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4" name="Rectangle 1082"/>
            <p:cNvSpPr>
              <a:spLocks noChangeArrowheads="1"/>
            </p:cNvSpPr>
            <p:nvPr/>
          </p:nvSpPr>
          <p:spPr bwMode="auto">
            <a:xfrm>
              <a:off x="212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55" name="Rectangle 1083"/>
            <p:cNvSpPr>
              <a:spLocks noChangeArrowheads="1"/>
            </p:cNvSpPr>
            <p:nvPr/>
          </p:nvSpPr>
          <p:spPr bwMode="auto">
            <a:xfrm>
              <a:off x="2191"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56" name="Rectangle 1084"/>
            <p:cNvSpPr>
              <a:spLocks noChangeArrowheads="1"/>
            </p:cNvSpPr>
            <p:nvPr/>
          </p:nvSpPr>
          <p:spPr bwMode="auto">
            <a:xfrm>
              <a:off x="2213" y="2736"/>
              <a:ext cx="2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7" name="Rectangle 1085"/>
            <p:cNvSpPr>
              <a:spLocks noChangeArrowheads="1"/>
            </p:cNvSpPr>
            <p:nvPr/>
          </p:nvSpPr>
          <p:spPr bwMode="auto">
            <a:xfrm>
              <a:off x="2239"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8" name="Rectangle 1086"/>
            <p:cNvSpPr>
              <a:spLocks noChangeArrowheads="1"/>
            </p:cNvSpPr>
            <p:nvPr/>
          </p:nvSpPr>
          <p:spPr bwMode="auto">
            <a:xfrm>
              <a:off x="2302" y="2736"/>
              <a:ext cx="52"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59" name="Rectangle 1087"/>
            <p:cNvSpPr>
              <a:spLocks noChangeArrowheads="1"/>
            </p:cNvSpPr>
            <p:nvPr/>
          </p:nvSpPr>
          <p:spPr bwMode="auto">
            <a:xfrm>
              <a:off x="2355"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60" name="Rectangle 1088"/>
            <p:cNvSpPr>
              <a:spLocks noChangeArrowheads="1"/>
            </p:cNvSpPr>
            <p:nvPr/>
          </p:nvSpPr>
          <p:spPr bwMode="auto">
            <a:xfrm>
              <a:off x="239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61" name="Rectangle 1089"/>
            <p:cNvSpPr>
              <a:spLocks noChangeArrowheads="1"/>
            </p:cNvSpPr>
            <p:nvPr/>
          </p:nvSpPr>
          <p:spPr bwMode="auto">
            <a:xfrm>
              <a:off x="242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62" name="Rectangle 1090"/>
            <p:cNvSpPr>
              <a:spLocks noChangeArrowheads="1"/>
            </p:cNvSpPr>
            <p:nvPr/>
          </p:nvSpPr>
          <p:spPr bwMode="auto">
            <a:xfrm>
              <a:off x="2463"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u</a:t>
              </a:r>
              <a:endParaRPr lang="en-US" altLang="en-US" sz="2000">
                <a:latin typeface="Bodoni Bd BT" pitchFamily="18" charset="0"/>
              </a:endParaRPr>
            </a:p>
          </p:txBody>
        </p:sp>
        <p:sp>
          <p:nvSpPr>
            <p:cNvPr id="63" name="Rectangle 1091"/>
            <p:cNvSpPr>
              <a:spLocks noChangeArrowheads="1"/>
            </p:cNvSpPr>
            <p:nvPr/>
          </p:nvSpPr>
          <p:spPr bwMode="auto">
            <a:xfrm>
              <a:off x="2527"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64" name="Rectangle 1092"/>
            <p:cNvSpPr>
              <a:spLocks noChangeArrowheads="1"/>
            </p:cNvSpPr>
            <p:nvPr/>
          </p:nvSpPr>
          <p:spPr bwMode="auto">
            <a:xfrm>
              <a:off x="2566"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grpSp>
      <p:sp>
        <p:nvSpPr>
          <p:cNvPr id="65" name="Rectangle 1093"/>
          <p:cNvSpPr>
            <a:spLocks noChangeArrowheads="1"/>
          </p:cNvSpPr>
          <p:nvPr userDrawn="1"/>
        </p:nvSpPr>
        <p:spPr bwMode="auto">
          <a:xfrm>
            <a:off x="4214813" y="6567488"/>
            <a:ext cx="7937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en-US" altLang="en-US" sz="1000">
                <a:solidFill>
                  <a:srgbClr val="B7B7B7"/>
                </a:solidFill>
                <a:latin typeface="Arial" panose="020B0604020202020204" pitchFamily="34" charset="0"/>
              </a:rPr>
              <a:t>June 2002</a:t>
            </a:r>
          </a:p>
        </p:txBody>
      </p:sp>
    </p:spTree>
    <p:extLst>
      <p:ext uri="{BB962C8B-B14F-4D97-AF65-F5344CB8AC3E}">
        <p14:creationId xmlns:p14="http://schemas.microsoft.com/office/powerpoint/2010/main" val="329059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2728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714849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49256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33055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53205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3909667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709235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24084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6966267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653022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462826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8133062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9098203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269284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275454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7E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7E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54831356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8.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ltLang="en-US" dirty="0"/>
              <a:t>Personal Software </a:t>
            </a:r>
            <a:br>
              <a:rPr lang="en-US" altLang="en-US" dirty="0"/>
            </a:br>
            <a:r>
              <a:rPr lang="en-US" altLang="en-US" dirty="0" err="1"/>
              <a:t>Process</a:t>
            </a:r>
            <a:r>
              <a:rPr lang="en-US" altLang="en-US" baseline="30000" dirty="0" err="1"/>
              <a:t>SM</a:t>
            </a:r>
            <a:r>
              <a:rPr lang="en-US" altLang="en-US" dirty="0"/>
              <a:t> for Engineers: </a:t>
            </a:r>
            <a:br>
              <a:rPr lang="en-US" altLang="en-US" dirty="0"/>
            </a:br>
            <a:r>
              <a:rPr lang="en-US" altLang="en-US" dirty="0"/>
              <a:t>Part I</a:t>
            </a:r>
          </a:p>
        </p:txBody>
      </p:sp>
      <p:sp>
        <p:nvSpPr>
          <p:cNvPr id="2" name="Subtitle 1"/>
          <p:cNvSpPr>
            <a:spLocks noGrp="1"/>
          </p:cNvSpPr>
          <p:nvPr>
            <p:ph type="subTitle" idx="1"/>
          </p:nvPr>
        </p:nvSpPr>
        <p:spPr/>
        <p:txBody>
          <a:bodyPr/>
          <a:lstStyle/>
          <a:p>
            <a:r>
              <a:rPr lang="en-US" altLang="en-US" dirty="0">
                <a:solidFill>
                  <a:srgbClr val="000000"/>
                </a:solidFill>
              </a:rPr>
              <a:t>Workshop: Assignment 7E</a:t>
            </a:r>
            <a:endParaRPr lang="en-US" dirty="0">
              <a:solidFill>
                <a:srgbClr val="000000"/>
              </a:solidFill>
            </a:endParaRPr>
          </a:p>
        </p:txBody>
      </p:sp>
    </p:spTree>
    <p:extLst>
      <p:ext uri="{BB962C8B-B14F-4D97-AF65-F5344CB8AC3E}">
        <p14:creationId xmlns:p14="http://schemas.microsoft.com/office/powerpoint/2010/main" val="3613541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26"/>
          <p:cNvSpPr>
            <a:spLocks noGrp="1" noChangeArrowheads="1"/>
          </p:cNvSpPr>
          <p:nvPr>
            <p:ph type="title"/>
          </p:nvPr>
        </p:nvSpPr>
        <p:spPr/>
        <p:txBody>
          <a:bodyPr/>
          <a:lstStyle/>
          <a:p>
            <a:r>
              <a:rPr lang="en-US" altLang="en-US"/>
              <a:t>Assignment Instructions -2</a:t>
            </a:r>
          </a:p>
        </p:txBody>
      </p:sp>
      <p:sp>
        <p:nvSpPr>
          <p:cNvPr id="8" name="Content Placeholder 7"/>
          <p:cNvSpPr>
            <a:spLocks noGrp="1"/>
          </p:cNvSpPr>
          <p:nvPr>
            <p:ph idx="1"/>
          </p:nvPr>
        </p:nvSpPr>
        <p:spPr/>
        <p:txBody>
          <a:bodyPr/>
          <a:lstStyle/>
          <a:p>
            <a:r>
              <a:rPr lang="en-US" altLang="en-US" dirty="0"/>
              <a:t>When you’ve completed the postmortem phase, submit your assignment package, source code, and test results to the instructor in the following order:</a:t>
            </a:r>
          </a:p>
          <a:p>
            <a:pPr marL="338138" lvl="1" indent="-223838"/>
            <a:r>
              <a:rPr lang="en-US" altLang="en-US" dirty="0"/>
              <a:t>PSP1 project plan summary</a:t>
            </a:r>
          </a:p>
          <a:p>
            <a:pPr marL="338138" lvl="1" indent="-223838"/>
            <a:r>
              <a:rPr lang="en-US" altLang="en-US" dirty="0"/>
              <a:t>test report</a:t>
            </a:r>
          </a:p>
          <a:p>
            <a:pPr marL="338138" lvl="1" indent="-223838"/>
            <a:r>
              <a:rPr lang="en-US" altLang="en-US" dirty="0"/>
              <a:t>PIP form</a:t>
            </a:r>
          </a:p>
          <a:p>
            <a:pPr marL="338138" lvl="1" indent="-223838"/>
            <a:r>
              <a:rPr lang="en-US" altLang="en-US" dirty="0"/>
              <a:t>size estimating template</a:t>
            </a:r>
          </a:p>
          <a:p>
            <a:pPr marL="338138" lvl="1" indent="-223838"/>
            <a:r>
              <a:rPr lang="en-US" altLang="en-US" dirty="0"/>
              <a:t>PROBE worksheet</a:t>
            </a:r>
          </a:p>
          <a:p>
            <a:pPr marL="338138" lvl="1" indent="-223838"/>
            <a:r>
              <a:rPr lang="en-US" altLang="en-US" dirty="0"/>
              <a:t>time recording log</a:t>
            </a:r>
          </a:p>
          <a:p>
            <a:pPr marL="338138" lvl="1" indent="-223838"/>
            <a:r>
              <a:rPr lang="en-US" altLang="en-US" dirty="0"/>
              <a:t>defect recording log</a:t>
            </a:r>
          </a:p>
          <a:p>
            <a:pPr marL="338138" lvl="1" indent="-223838"/>
            <a:r>
              <a:rPr lang="en-US" altLang="en-US" dirty="0"/>
              <a:t>source program listing</a:t>
            </a:r>
          </a:p>
          <a:p>
            <a:pPr marL="338138" lvl="1" indent="-223838"/>
            <a:r>
              <a:rPr lang="en-US" altLang="en-US" dirty="0"/>
              <a:t>test results</a:t>
            </a:r>
          </a:p>
          <a:p>
            <a:endParaRPr lang="en-US" dirty="0"/>
          </a:p>
        </p:txBody>
      </p:sp>
      <p:sp>
        <p:nvSpPr>
          <p:cNvPr id="10" name="Picture Placeholder 9"/>
          <p:cNvSpPr>
            <a:spLocks noGrp="1"/>
          </p:cNvSpPr>
          <p:nvPr>
            <p:ph type="pic" sz="quarter" idx="11"/>
          </p:nvPr>
        </p:nvSpPr>
        <p:spPr/>
      </p:sp>
      <p:sp>
        <p:nvSpPr>
          <p:cNvPr id="9" name="Text Placeholder 8"/>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47658260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a:t>PSP1 Planning</a:t>
            </a:r>
          </a:p>
        </p:txBody>
      </p:sp>
      <p:sp>
        <p:nvSpPr>
          <p:cNvPr id="2" name="Content Placeholder 1"/>
          <p:cNvSpPr>
            <a:spLocks noGrp="1"/>
          </p:cNvSpPr>
          <p:nvPr>
            <p:ph idx="1"/>
          </p:nvPr>
        </p:nvSpPr>
        <p:spPr/>
        <p:txBody>
          <a:bodyPr/>
          <a:lstStyle/>
          <a:p>
            <a:r>
              <a:rPr lang="en-US" altLang="en-US" dirty="0"/>
              <a:t>Use the PROBE method to estimate size:</a:t>
            </a:r>
          </a:p>
          <a:p>
            <a:pPr lvl="1"/>
            <a:r>
              <a:rPr lang="en-US" altLang="en-US" dirty="0"/>
              <a:t>conceptual design</a:t>
            </a:r>
          </a:p>
          <a:p>
            <a:pPr lvl="1"/>
            <a:r>
              <a:rPr lang="en-US" altLang="en-US" dirty="0"/>
              <a:t>object identification</a:t>
            </a:r>
          </a:p>
          <a:p>
            <a:pPr lvl="1"/>
            <a:r>
              <a:rPr lang="en-US" altLang="en-US" dirty="0"/>
              <a:t>estimate other program LOC</a:t>
            </a:r>
          </a:p>
          <a:p>
            <a:pPr lvl="1"/>
            <a:r>
              <a:rPr lang="en-US" altLang="en-US" dirty="0"/>
              <a:t>determine estimating basis</a:t>
            </a:r>
          </a:p>
          <a:p>
            <a:pPr lvl="1"/>
            <a:r>
              <a:rPr lang="en-US" altLang="en-US" dirty="0"/>
              <a:t>estimate LOC</a:t>
            </a:r>
          </a:p>
          <a:p>
            <a:endParaRPr lang="en-US" altLang="en-US" dirty="0"/>
          </a:p>
          <a:p>
            <a:r>
              <a:rPr lang="en-US" altLang="en-US" dirty="0"/>
              <a:t>Transfer the estimate to the plan summary.</a:t>
            </a:r>
          </a:p>
          <a:p>
            <a:r>
              <a:rPr lang="en-US" altLang="en-US" dirty="0"/>
              <a:t>Estimate resources.</a:t>
            </a:r>
          </a:p>
          <a:p>
            <a:r>
              <a:rPr lang="en-US" altLang="en-US" dirty="0"/>
              <a:t>Do not calculate prediction intervals for this program!</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555648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a:t>Complete the Plan Summary</a:t>
            </a:r>
          </a:p>
        </p:txBody>
      </p:sp>
      <p:sp>
        <p:nvSpPr>
          <p:cNvPr id="2" name="Content Placeholder 1"/>
          <p:cNvSpPr>
            <a:spLocks noGrp="1"/>
          </p:cNvSpPr>
          <p:nvPr>
            <p:ph idx="1"/>
          </p:nvPr>
        </p:nvSpPr>
        <p:spPr/>
        <p:txBody>
          <a:bodyPr/>
          <a:lstStyle/>
          <a:p>
            <a:r>
              <a:rPr lang="en-US" altLang="en-US" dirty="0"/>
              <a:t>Transfer the data from the size estimating template to the plan summary.</a:t>
            </a:r>
          </a:p>
          <a:p>
            <a:endParaRPr lang="en-US" altLang="en-US" dirty="0"/>
          </a:p>
          <a:p>
            <a:r>
              <a:rPr lang="en-US" altLang="en-US" dirty="0"/>
              <a:t>Distribute the planned time using the </a:t>
            </a:r>
            <a:r>
              <a:rPr lang="en-US" altLang="en-US" i="1" dirty="0"/>
              <a:t>To Date percentage</a:t>
            </a:r>
            <a:r>
              <a:rPr lang="en-US" altLang="en-US" dirty="0"/>
              <a:t> from Program 3A.</a:t>
            </a:r>
          </a:p>
          <a:p>
            <a:endParaRPr lang="en-US" altLang="en-US" dirty="0"/>
          </a:p>
          <a:p>
            <a:r>
              <a:rPr lang="en-US" altLang="en-US" dirty="0"/>
              <a:t>Compute the planned LOC/hour, using the estimated new and changed LOC and the planned development time.</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350637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050"/>
          <p:cNvSpPr>
            <a:spLocks noGrp="1" noChangeArrowheads="1"/>
          </p:cNvSpPr>
          <p:nvPr>
            <p:ph type="title"/>
          </p:nvPr>
        </p:nvSpPr>
        <p:spPr/>
        <p:txBody>
          <a:bodyPr/>
          <a:lstStyle/>
          <a:p>
            <a:pPr eaLnBrk="1" hangingPunct="1"/>
            <a:r>
              <a:rPr lang="en-US" altLang="en-US"/>
              <a:t>PSP1 Evaluation Criteria</a:t>
            </a:r>
          </a:p>
        </p:txBody>
      </p:sp>
      <p:sp>
        <p:nvSpPr>
          <p:cNvPr id="2" name="Content Placeholder 1"/>
          <p:cNvSpPr>
            <a:spLocks noGrp="1"/>
          </p:cNvSpPr>
          <p:nvPr>
            <p:ph idx="1"/>
          </p:nvPr>
        </p:nvSpPr>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specific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07999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n-US"/>
              <a:t>Some Suggestions -1</a:t>
            </a:r>
          </a:p>
        </p:txBody>
      </p:sp>
      <p:sp>
        <p:nvSpPr>
          <p:cNvPr id="2" name="Content Placeholder 1"/>
          <p:cNvSpPr>
            <a:spLocks noGrp="1"/>
          </p:cNvSpPr>
          <p:nvPr>
            <p:ph idx="1"/>
          </p:nvPr>
        </p:nvSpPr>
        <p:spPr/>
        <p:txBody>
          <a:bodyPr/>
          <a:lstStyle/>
          <a:p>
            <a:r>
              <a:rPr lang="en-US" altLang="en-US" dirty="0"/>
              <a:t>Remember, you should complete this assignment today.</a:t>
            </a:r>
          </a:p>
          <a:p>
            <a:endParaRPr lang="en-US" altLang="en-US" dirty="0"/>
          </a:p>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15711086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en-US"/>
              <a:t>Some Suggestions -2</a:t>
            </a:r>
          </a:p>
        </p:txBody>
      </p:sp>
      <p:sp>
        <p:nvSpPr>
          <p:cNvPr id="6" name="Content Placeholder 5"/>
          <p:cNvSpPr>
            <a:spLocks noGrp="1"/>
          </p:cNvSpPr>
          <p:nvPr>
            <p:ph idx="1"/>
          </p:nvPr>
        </p:nvSpPr>
        <p:spPr/>
        <p:txBody>
          <a:bodyPr/>
          <a:lstStyle/>
          <a:p>
            <a:r>
              <a:rPr lang="en-US" altLang="en-US" dirty="0"/>
              <a:t>Software is not a solo business, so you do not have to work alone.</a:t>
            </a:r>
          </a:p>
          <a:p>
            <a:r>
              <a:rPr lang="en-US" altLang="en-US" dirty="0"/>
              <a:t>   </a:t>
            </a:r>
          </a:p>
          <a:p>
            <a:r>
              <a:rPr lang="en-US" altLang="en-US" dirty="0"/>
              <a:t>You must, however,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spend, and log the defects found.</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83962484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Workshop Objectives</a:t>
            </a:r>
          </a:p>
        </p:txBody>
      </p:sp>
      <p:sp>
        <p:nvSpPr>
          <p:cNvPr id="2" name="Content Placeholder 1"/>
          <p:cNvSpPr>
            <a:spLocks noGrp="1"/>
          </p:cNvSpPr>
          <p:nvPr>
            <p:ph idx="1"/>
          </p:nvPr>
        </p:nvSpPr>
        <p:spPr/>
        <p:txBody>
          <a:bodyPr/>
          <a:lstStyle/>
          <a:p>
            <a:r>
              <a:rPr lang="en-US" altLang="en-US" dirty="0"/>
              <a:t>After this workshop, you will</a:t>
            </a:r>
          </a:p>
          <a:p>
            <a:pPr lvl="1"/>
            <a:r>
              <a:rPr lang="en-US" altLang="en-US" dirty="0"/>
              <a:t>understand Program 7E requirements</a:t>
            </a:r>
          </a:p>
          <a:p>
            <a:pPr lvl="1"/>
            <a:r>
              <a:rPr lang="en-US" altLang="en-US" dirty="0"/>
              <a:t>have completed Program 7E planning</a:t>
            </a:r>
          </a:p>
          <a:p>
            <a:pPr lvl="2"/>
            <a:r>
              <a:rPr lang="en-US" altLang="en-US" dirty="0"/>
              <a:t>conceptual design</a:t>
            </a:r>
          </a:p>
          <a:p>
            <a:pPr lvl="2"/>
            <a:r>
              <a:rPr lang="en-US" altLang="en-US" dirty="0"/>
              <a:t>size estimate</a:t>
            </a:r>
          </a:p>
          <a:p>
            <a:pPr lvl="2"/>
            <a:r>
              <a:rPr lang="en-US" altLang="en-US" dirty="0"/>
              <a:t>resource estimate</a:t>
            </a:r>
          </a:p>
          <a:p>
            <a:endParaRPr lang="en-US" dirty="0"/>
          </a:p>
        </p:txBody>
      </p:sp>
      <p:sp>
        <p:nvSpPr>
          <p:cNvPr id="9" name="Picture Placeholder 8"/>
          <p:cNvSpPr>
            <a:spLocks noGrp="1"/>
          </p:cNvSpPr>
          <p:nvPr>
            <p:ph type="pic" sz="quarter" idx="11"/>
          </p:nvPr>
        </p:nvSpPr>
        <p:spPr/>
      </p:sp>
      <p:sp>
        <p:nvSpPr>
          <p:cNvPr id="8" name="Text Placeholder 7"/>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93840477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a:t>Program 7E Requirements -1</a:t>
            </a:r>
          </a:p>
        </p:txBody>
      </p:sp>
      <p:sp>
        <p:nvSpPr>
          <p:cNvPr id="6" name="Content Placeholder 5"/>
          <p:cNvSpPr>
            <a:spLocks noGrp="1"/>
          </p:cNvSpPr>
          <p:nvPr>
            <p:ph idx="1"/>
          </p:nvPr>
        </p:nvSpPr>
        <p:spPr/>
        <p:txBody>
          <a:bodyPr/>
          <a:lstStyle/>
          <a:p>
            <a:r>
              <a:rPr lang="en-US" altLang="en-US" dirty="0"/>
              <a:t>Calculate the linear regression parameters </a:t>
            </a:r>
            <a:r>
              <a:rPr lang="en-US" altLang="en-US" dirty="0">
                <a:latin typeface="Symbol" panose="05050102010706020507" pitchFamily="18" charset="2"/>
              </a:rPr>
              <a:t>b</a:t>
            </a:r>
            <a:r>
              <a:rPr lang="en-US" altLang="en-US" baseline="-25000" dirty="0"/>
              <a:t>0</a:t>
            </a:r>
            <a:r>
              <a:rPr lang="en-US" altLang="en-US" dirty="0"/>
              <a:t> and </a:t>
            </a:r>
            <a:r>
              <a:rPr lang="en-US" altLang="en-US" dirty="0">
                <a:latin typeface="Symbol" panose="05050102010706020507" pitchFamily="18" charset="2"/>
              </a:rPr>
              <a:t>b</a:t>
            </a:r>
            <a:r>
              <a:rPr lang="en-US" altLang="en-US" baseline="-25000" dirty="0"/>
              <a:t>1</a:t>
            </a:r>
            <a:r>
              <a:rPr lang="en-US" altLang="en-US" dirty="0"/>
              <a:t> for </a:t>
            </a:r>
            <a:r>
              <a:rPr lang="en-US" altLang="en-US" i="1" dirty="0"/>
              <a:t>n</a:t>
            </a:r>
            <a:r>
              <a:rPr lang="en-US" altLang="en-US" dirty="0"/>
              <a:t> data sets.</a:t>
            </a:r>
          </a:p>
          <a:p>
            <a:endParaRPr lang="en-US" altLang="en-US" dirty="0"/>
          </a:p>
          <a:p>
            <a:r>
              <a:rPr lang="en-US" altLang="en-US" dirty="0"/>
              <a:t>Enhance the linked list developed in Program 1A to store the </a:t>
            </a:r>
            <a:r>
              <a:rPr lang="en-US" altLang="en-US" i="1" dirty="0"/>
              <a:t>n </a:t>
            </a:r>
            <a:r>
              <a:rPr lang="en-US" altLang="en-US" dirty="0"/>
              <a:t>data sets, where each data set contains exactly two real numbers.</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83456727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dirty="0"/>
              <a:t>Program 7E Requirements -2</a:t>
            </a:r>
          </a:p>
        </p:txBody>
      </p:sp>
      <p:sp>
        <p:nvSpPr>
          <p:cNvPr id="2" name="Content Placeholder 1"/>
          <p:cNvSpPr>
            <a:spLocks noGrp="1"/>
          </p:cNvSpPr>
          <p:nvPr>
            <p:ph idx="1"/>
          </p:nvPr>
        </p:nvSpPr>
        <p:spPr/>
        <p:txBody>
          <a:bodyPr/>
          <a:lstStyle/>
          <a:p>
            <a:r>
              <a:rPr lang="en-US" altLang="en-US" dirty="0"/>
              <a:t>Test the program with three data sets: </a:t>
            </a:r>
          </a:p>
          <a:p>
            <a:pPr lvl="1"/>
            <a:r>
              <a:rPr lang="en-US" altLang="en-US" dirty="0"/>
              <a:t>estimated object LOC and actual N&amp;C LOC (Table D8, p. 756)</a:t>
            </a:r>
          </a:p>
          <a:p>
            <a:pPr lvl="1"/>
            <a:r>
              <a:rPr lang="en-US" altLang="en-US" dirty="0"/>
              <a:t>estimated N&amp;C LOC and actual N&amp;C LOC (Table D8, p. 756)</a:t>
            </a:r>
          </a:p>
          <a:p>
            <a:pPr lvl="1"/>
            <a:r>
              <a:rPr lang="en-US" altLang="en-US" dirty="0"/>
              <a:t>estimated N&amp;C LOC and actual N&amp;C LOC for your Programs 2A, 3A, and 7E</a:t>
            </a:r>
          </a:p>
          <a:p>
            <a:endParaRPr lang="en-US" dirty="0"/>
          </a:p>
          <a:p>
            <a:endParaRPr lang="en-US"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11268" name="Object 4"/>
          <p:cNvGraphicFramePr>
            <a:graphicFrameLocks noChangeAspect="1"/>
          </p:cNvGraphicFramePr>
          <p:nvPr>
            <p:extLst>
              <p:ext uri="{D42A27DB-BD31-4B8C-83A1-F6EECF244321}">
                <p14:modId xmlns:p14="http://schemas.microsoft.com/office/powerpoint/2010/main" val="1801264884"/>
              </p:ext>
            </p:extLst>
          </p:nvPr>
        </p:nvGraphicFramePr>
        <p:xfrm>
          <a:off x="3245111" y="3579734"/>
          <a:ext cx="5864793" cy="2912620"/>
        </p:xfrm>
        <a:graphic>
          <a:graphicData uri="http://schemas.openxmlformats.org/presentationml/2006/ole">
            <mc:AlternateContent xmlns:mc="http://schemas.openxmlformats.org/markup-compatibility/2006">
              <mc:Choice xmlns:v="urn:schemas-microsoft-com:vml" Requires="v">
                <p:oleObj spid="_x0000_s1038" name="Document" r:id="rId3" imgW="5648199" imgH="2423644" progId="Word.Document.8">
                  <p:embed/>
                </p:oleObj>
              </mc:Choice>
              <mc:Fallback>
                <p:oleObj name="Document" r:id="rId3" imgW="5648199" imgH="2423644" progId="Word.Document.8">
                  <p:embed/>
                  <p:pic>
                    <p:nvPicPr>
                      <p:cNvPr id="0" name=""/>
                      <p:cNvPicPr>
                        <a:picLocks noChangeAspect="1" noChangeArrowheads="1"/>
                      </p:cNvPicPr>
                      <p:nvPr/>
                    </p:nvPicPr>
                    <p:blipFill>
                      <a:blip r:embed="rId4"/>
                      <a:srcRect r="24350"/>
                      <a:stretch>
                        <a:fillRect/>
                      </a:stretch>
                    </p:blipFill>
                    <p:spPr bwMode="auto">
                      <a:xfrm>
                        <a:off x="3245111" y="3579734"/>
                        <a:ext cx="5864793" cy="291262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181935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noChangeArrowheads="1"/>
          </p:cNvSpPr>
          <p:nvPr>
            <p:ph type="title"/>
          </p:nvPr>
        </p:nvSpPr>
        <p:spPr/>
        <p:txBody>
          <a:bodyPr/>
          <a:lstStyle/>
          <a:p>
            <a:pPr eaLnBrk="1" hangingPunct="1"/>
            <a:r>
              <a:rPr lang="en-US" altLang="en-US"/>
              <a:t>Program 7E Requirements -3</a:t>
            </a:r>
          </a:p>
        </p:txBody>
      </p:sp>
      <p:sp>
        <p:nvSpPr>
          <p:cNvPr id="2" name="Content Placeholder 1"/>
          <p:cNvSpPr>
            <a:spLocks noGrp="1"/>
          </p:cNvSpPr>
          <p:nvPr>
            <p:ph idx="1"/>
          </p:nvPr>
        </p:nvSpPr>
        <p:spPr>
          <a:xfrm>
            <a:off x="381001" y="1229294"/>
            <a:ext cx="8340968" cy="1149808"/>
          </a:xfrm>
        </p:spPr>
        <p:txBody>
          <a:bodyPr/>
          <a:lstStyle/>
          <a:p>
            <a:r>
              <a:rPr lang="en-US" altLang="en-US" dirty="0"/>
              <a:t>Prepare a report of your tests that includes a table of the planned and actual results from these tests in the format of Table D9, p. 756.</a:t>
            </a:r>
          </a:p>
          <a:p>
            <a:endParaRPr lang="en-US" altLang="en-US" dirty="0"/>
          </a:p>
          <a:p>
            <a:endParaRPr lang="en-US" dirty="0"/>
          </a:p>
        </p:txBody>
      </p:sp>
      <p:sp>
        <p:nvSpPr>
          <p:cNvPr id="3" name="Picture Placeholder 2"/>
          <p:cNvSpPr>
            <a:spLocks noGrp="1"/>
          </p:cNvSpPr>
          <p:nvPr>
            <p:ph type="pic" sz="quarter" idx="11"/>
          </p:nvPr>
        </p:nvSpPr>
        <p:spPr/>
      </p:sp>
      <p:sp>
        <p:nvSpPr>
          <p:cNvPr id="12291" name="Rectangle 1027"/>
          <p:cNvSpPr>
            <a:spLocks noGrp="1" noChangeArrowheads="1"/>
          </p:cNvSpPr>
          <p:nvPr>
            <p:ph type="body" sz="quarter" idx="10"/>
          </p:nvPr>
        </p:nvSpPr>
        <p:spPr/>
        <p:txBody>
          <a:bodyPr/>
          <a:lstStyle/>
          <a:p>
            <a:pPr eaLnBrk="1" hangingPunct="1"/>
            <a:endParaRPr lang="en-US" altLang="en-US" dirty="0"/>
          </a:p>
        </p:txBody>
      </p:sp>
      <p:graphicFrame>
        <p:nvGraphicFramePr>
          <p:cNvPr id="12292" name="Object 1028"/>
          <p:cNvGraphicFramePr>
            <a:graphicFrameLocks noChangeAspect="1"/>
          </p:cNvGraphicFramePr>
          <p:nvPr>
            <p:extLst>
              <p:ext uri="{D42A27DB-BD31-4B8C-83A1-F6EECF244321}">
                <p14:modId xmlns:p14="http://schemas.microsoft.com/office/powerpoint/2010/main" val="816809433"/>
              </p:ext>
            </p:extLst>
          </p:nvPr>
        </p:nvGraphicFramePr>
        <p:xfrm>
          <a:off x="366712" y="2523625"/>
          <a:ext cx="7089673" cy="1800552"/>
        </p:xfrm>
        <a:graphic>
          <a:graphicData uri="http://schemas.openxmlformats.org/presentationml/2006/ole">
            <mc:AlternateContent xmlns:mc="http://schemas.openxmlformats.org/markup-compatibility/2006">
              <mc:Choice xmlns:v="urn:schemas-microsoft-com:vml" Requires="v">
                <p:oleObj spid="_x0000_s2062" name="Document" r:id="rId3" imgW="5629656" imgH="1057656" progId="Word.Document.8">
                  <p:embed/>
                </p:oleObj>
              </mc:Choice>
              <mc:Fallback>
                <p:oleObj name="Document" r:id="rId3" imgW="5629656" imgH="105765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r="32483" b="8643"/>
                      <a:stretch>
                        <a:fillRect/>
                      </a:stretch>
                    </p:blipFill>
                    <p:spPr bwMode="auto">
                      <a:xfrm>
                        <a:off x="366712" y="2523625"/>
                        <a:ext cx="7089673" cy="1800552"/>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2117427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a:t>Regression Parameter - </a:t>
            </a:r>
            <a:r>
              <a:rPr lang="en-US" altLang="en-US">
                <a:latin typeface="Symbol" panose="05050102010706020507" pitchFamily="18" charset="2"/>
              </a:rPr>
              <a:t>b</a:t>
            </a:r>
            <a:r>
              <a:rPr lang="en-US" altLang="en-US" baseline="-25000"/>
              <a:t>0</a:t>
            </a:r>
          </a:p>
        </p:txBody>
      </p:sp>
      <p:sp>
        <p:nvSpPr>
          <p:cNvPr id="2" name="Content Placeholder 1"/>
          <p:cNvSpPr>
            <a:spLocks noGrp="1"/>
          </p:cNvSpPr>
          <p:nvPr>
            <p:ph idx="1"/>
          </p:nvPr>
        </p:nvSpPr>
        <p:spPr/>
        <p:txBody>
          <a:bodyPr/>
          <a:lstStyle/>
          <a:p>
            <a:r>
              <a:rPr lang="en-US" altLang="en-US" dirty="0"/>
              <a:t>The formula for the regression parameter </a:t>
            </a:r>
            <a:r>
              <a:rPr lang="en-US" altLang="en-US" dirty="0">
                <a:latin typeface="Symbol" panose="05050102010706020507" pitchFamily="18" charset="2"/>
              </a:rPr>
              <a:t>b</a:t>
            </a:r>
            <a:r>
              <a:rPr lang="en-US" altLang="en-US" baseline="-25000" dirty="0"/>
              <a:t>0</a:t>
            </a:r>
            <a:r>
              <a:rPr lang="en-US" altLang="en-US" dirty="0"/>
              <a:t> is</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
        <p:nvSpPr>
          <p:cNvPr id="13316" name="Rectangle 4"/>
          <p:cNvSpPr>
            <a:spLocks noChangeArrowheads="1"/>
          </p:cNvSpPr>
          <p:nvPr/>
        </p:nvSpPr>
        <p:spPr bwMode="auto">
          <a:xfrm>
            <a:off x="366713" y="1879700"/>
            <a:ext cx="5394325" cy="569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lvl1pPr>
              <a:defRPr b="1">
                <a:solidFill>
                  <a:schemeClr val="tx1"/>
                </a:solidFill>
                <a:latin typeface="Bodoni Bd BT" pitchFamily="18" charset="0"/>
              </a:defRPr>
            </a:lvl1pPr>
            <a:lvl2pPr marL="742950" indent="-285750">
              <a:defRPr b="1">
                <a:solidFill>
                  <a:schemeClr val="tx1"/>
                </a:solidFill>
                <a:latin typeface="Bodoni Bd BT" pitchFamily="18" charset="0"/>
              </a:defRPr>
            </a:lvl2pPr>
            <a:lvl3pPr marL="1143000" indent="-228600">
              <a:defRPr b="1">
                <a:solidFill>
                  <a:schemeClr val="tx1"/>
                </a:solidFill>
                <a:latin typeface="Bodoni Bd BT" pitchFamily="18" charset="0"/>
              </a:defRPr>
            </a:lvl3pPr>
            <a:lvl4pPr marL="1600200" indent="-228600">
              <a:defRPr b="1">
                <a:solidFill>
                  <a:schemeClr val="tx1"/>
                </a:solidFill>
                <a:latin typeface="Bodoni Bd BT" pitchFamily="18" charset="0"/>
              </a:defRPr>
            </a:lvl4pPr>
            <a:lvl5pPr marL="2057400" indent="-228600">
              <a:defRPr b="1">
                <a:solidFill>
                  <a:schemeClr val="tx1"/>
                </a:solidFill>
                <a:latin typeface="Bodoni Bd BT" pitchFamily="18" charset="0"/>
              </a:defRPr>
            </a:lvl5pPr>
            <a:lvl6pPr marL="2514600" indent="-228600" eaLnBrk="0" fontAlgn="base" hangingPunct="0">
              <a:spcBef>
                <a:spcPct val="0"/>
              </a:spcBef>
              <a:spcAft>
                <a:spcPct val="0"/>
              </a:spcAft>
              <a:defRPr b="1">
                <a:solidFill>
                  <a:schemeClr val="tx1"/>
                </a:solidFill>
                <a:latin typeface="Bodoni Bd BT" pitchFamily="18" charset="0"/>
              </a:defRPr>
            </a:lvl6pPr>
            <a:lvl7pPr marL="2971800" indent="-228600" eaLnBrk="0" fontAlgn="base" hangingPunct="0">
              <a:spcBef>
                <a:spcPct val="0"/>
              </a:spcBef>
              <a:spcAft>
                <a:spcPct val="0"/>
              </a:spcAft>
              <a:defRPr b="1">
                <a:solidFill>
                  <a:schemeClr val="tx1"/>
                </a:solidFill>
                <a:latin typeface="Bodoni Bd BT" pitchFamily="18" charset="0"/>
              </a:defRPr>
            </a:lvl7pPr>
            <a:lvl8pPr marL="3429000" indent="-228600" eaLnBrk="0" fontAlgn="base" hangingPunct="0">
              <a:spcBef>
                <a:spcPct val="0"/>
              </a:spcBef>
              <a:spcAft>
                <a:spcPct val="0"/>
              </a:spcAft>
              <a:defRPr b="1">
                <a:solidFill>
                  <a:schemeClr val="tx1"/>
                </a:solidFill>
                <a:latin typeface="Bodoni Bd BT" pitchFamily="18" charset="0"/>
              </a:defRPr>
            </a:lvl8pPr>
            <a:lvl9pPr marL="3886200" indent="-228600" eaLnBrk="0" fontAlgn="base" hangingPunct="0">
              <a:spcBef>
                <a:spcPct val="0"/>
              </a:spcBef>
              <a:spcAft>
                <a:spcPct val="0"/>
              </a:spcAft>
              <a:defRPr b="1">
                <a:solidFill>
                  <a:schemeClr val="tx1"/>
                </a:solidFill>
                <a:latin typeface="Bodoni Bd BT" pitchFamily="18" charset="0"/>
              </a:defRPr>
            </a:lvl9pPr>
          </a:lstStyle>
          <a:p>
            <a:pPr>
              <a:lnSpc>
                <a:spcPct val="87000"/>
              </a:lnSpc>
            </a:pPr>
            <a:r>
              <a:rPr lang="en-US" altLang="en-US" sz="3600" b="0" i="1" dirty="0">
                <a:latin typeface="Symbol" panose="05050102010706020507" pitchFamily="18" charset="2"/>
              </a:rPr>
              <a:t>b</a:t>
            </a:r>
            <a:r>
              <a:rPr lang="en-US" altLang="en-US" sz="2800" b="0" baseline="-25000" dirty="0">
                <a:latin typeface="Times" panose="02020603050405020304" pitchFamily="18" charset="0"/>
              </a:rPr>
              <a:t>0</a:t>
            </a:r>
            <a:r>
              <a:rPr lang="en-US" altLang="en-US" sz="1600" b="0" dirty="0">
                <a:latin typeface="Symbol" panose="05050102010706020507" pitchFamily="18" charset="2"/>
              </a:rPr>
              <a:t>   </a:t>
            </a:r>
            <a:r>
              <a:rPr lang="en-US" altLang="en-US" sz="3600" b="0" dirty="0">
                <a:latin typeface="Symbol" panose="05050102010706020507" pitchFamily="18" charset="2"/>
              </a:rPr>
              <a:t>= </a:t>
            </a:r>
            <a:r>
              <a:rPr lang="en-US" altLang="en-US" sz="3600" b="0" i="1" dirty="0" err="1">
                <a:latin typeface="Times" panose="02020603050405020304" pitchFamily="18" charset="0"/>
              </a:rPr>
              <a:t>y</a:t>
            </a:r>
            <a:r>
              <a:rPr lang="en-US" altLang="en-US" sz="3600" b="0" i="1" baseline="-25000" dirty="0" err="1">
                <a:latin typeface="Times" panose="02020603050405020304" pitchFamily="18" charset="0"/>
              </a:rPr>
              <a:t>avg</a:t>
            </a:r>
            <a:r>
              <a:rPr lang="en-US" altLang="en-US" sz="3600" b="0" i="1" baseline="-25000" dirty="0">
                <a:latin typeface="Century Schoolbook" panose="02040604050505020304" pitchFamily="18" charset="0"/>
              </a:rPr>
              <a:t> </a:t>
            </a:r>
            <a:r>
              <a:rPr lang="en-US" altLang="en-US" sz="3600" b="0" dirty="0">
                <a:latin typeface="Symbol" panose="05050102010706020507" pitchFamily="18" charset="2"/>
              </a:rPr>
              <a:t>-</a:t>
            </a:r>
            <a:r>
              <a:rPr lang="en-US" altLang="en-US" sz="3600" b="0" i="1" baseline="-25000" dirty="0">
                <a:latin typeface="Century Schoolbook" panose="02040604050505020304" pitchFamily="18" charset="0"/>
              </a:rPr>
              <a:t> </a:t>
            </a:r>
            <a:r>
              <a:rPr lang="en-US" altLang="en-US" sz="3600" b="0" i="1" dirty="0">
                <a:latin typeface="Symbol" panose="05050102010706020507" pitchFamily="18" charset="2"/>
              </a:rPr>
              <a:t>b</a:t>
            </a:r>
            <a:r>
              <a:rPr lang="en-US" altLang="en-US" sz="2800" b="0" baseline="-25000" dirty="0">
                <a:latin typeface="Times" panose="02020603050405020304" pitchFamily="18" charset="0"/>
              </a:rPr>
              <a:t>1</a:t>
            </a:r>
            <a:r>
              <a:rPr lang="en-US" altLang="en-US" sz="2800" b="0" i="1" dirty="0">
                <a:latin typeface="Times" panose="02020603050405020304" pitchFamily="18" charset="0"/>
              </a:rPr>
              <a:t>x</a:t>
            </a:r>
            <a:r>
              <a:rPr lang="en-US" altLang="en-US" sz="2800" b="0" i="1" baseline="-25000" dirty="0">
                <a:latin typeface="Times" panose="02020603050405020304" pitchFamily="18" charset="0"/>
              </a:rPr>
              <a:t>avg                   </a:t>
            </a:r>
            <a:r>
              <a:rPr lang="en-US" altLang="en-US" sz="2000" b="0" dirty="0">
                <a:latin typeface="Times" panose="02020603050405020304" pitchFamily="18" charset="0"/>
              </a:rPr>
              <a:t>(A14)</a:t>
            </a:r>
            <a:r>
              <a:rPr lang="en-US" altLang="en-US" sz="3600" b="0" i="1" baseline="-25000" dirty="0">
                <a:latin typeface="Century Schoolbook" panose="02040604050505020304" pitchFamily="18" charset="0"/>
              </a:rPr>
              <a:t> </a:t>
            </a:r>
          </a:p>
        </p:txBody>
      </p:sp>
    </p:spTree>
    <p:extLst>
      <p:ext uri="{BB962C8B-B14F-4D97-AF65-F5344CB8AC3E}">
        <p14:creationId xmlns:p14="http://schemas.microsoft.com/office/powerpoint/2010/main" val="2096891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074"/>
          <p:cNvSpPr>
            <a:spLocks noGrp="1" noChangeArrowheads="1"/>
          </p:cNvSpPr>
          <p:nvPr>
            <p:ph type="title"/>
          </p:nvPr>
        </p:nvSpPr>
        <p:spPr/>
        <p:txBody>
          <a:bodyPr/>
          <a:lstStyle/>
          <a:p>
            <a:pPr eaLnBrk="1" hangingPunct="1"/>
            <a:r>
              <a:rPr lang="en-US" altLang="en-US"/>
              <a:t>Regression Parameter - </a:t>
            </a:r>
            <a:r>
              <a:rPr lang="en-US" altLang="en-US">
                <a:latin typeface="Symbol" panose="05050102010706020507" pitchFamily="18" charset="2"/>
              </a:rPr>
              <a:t>b</a:t>
            </a:r>
            <a:r>
              <a:rPr lang="en-US" altLang="en-US" baseline="-25000"/>
              <a:t>1</a:t>
            </a:r>
          </a:p>
        </p:txBody>
      </p:sp>
      <p:sp>
        <p:nvSpPr>
          <p:cNvPr id="2" name="Content Placeholder 1"/>
          <p:cNvSpPr>
            <a:spLocks noGrp="1"/>
          </p:cNvSpPr>
          <p:nvPr>
            <p:ph idx="1"/>
          </p:nvPr>
        </p:nvSpPr>
        <p:spPr>
          <a:xfrm>
            <a:off x="381001" y="1229294"/>
            <a:ext cx="8340968" cy="595220"/>
          </a:xfrm>
        </p:spPr>
        <p:txBody>
          <a:bodyPr/>
          <a:lstStyle/>
          <a:p>
            <a:r>
              <a:rPr lang="en-US" altLang="en-US" dirty="0"/>
              <a:t>The formula for the regression parameter </a:t>
            </a:r>
            <a:r>
              <a:rPr lang="en-US" altLang="en-US" dirty="0">
                <a:latin typeface="Symbol" panose="05050102010706020507" pitchFamily="18" charset="2"/>
              </a:rPr>
              <a:t>b</a:t>
            </a:r>
            <a:r>
              <a:rPr lang="en-US" altLang="en-US" baseline="-25000" dirty="0"/>
              <a:t>1</a:t>
            </a:r>
            <a:r>
              <a:rPr lang="en-US" altLang="en-US" dirty="0"/>
              <a:t> is</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14340" name="Object 3076"/>
          <p:cNvGraphicFramePr>
            <a:graphicFrameLocks/>
          </p:cNvGraphicFramePr>
          <p:nvPr>
            <p:extLst>
              <p:ext uri="{D42A27DB-BD31-4B8C-83A1-F6EECF244321}">
                <p14:modId xmlns:p14="http://schemas.microsoft.com/office/powerpoint/2010/main" val="2346219255"/>
              </p:ext>
            </p:extLst>
          </p:nvPr>
        </p:nvGraphicFramePr>
        <p:xfrm>
          <a:off x="366713" y="1914525"/>
          <a:ext cx="5867400" cy="2043113"/>
        </p:xfrm>
        <a:graphic>
          <a:graphicData uri="http://schemas.openxmlformats.org/presentationml/2006/ole">
            <mc:AlternateContent xmlns:mc="http://schemas.openxmlformats.org/markup-compatibility/2006">
              <mc:Choice xmlns:v="urn:schemas-microsoft-com:vml" Requires="v">
                <p:oleObj spid="_x0000_s3086" name="Equation" r:id="rId3" imgW="2552700" imgH="889000" progId="Equation.3">
                  <p:embed/>
                </p:oleObj>
              </mc:Choice>
              <mc:Fallback>
                <p:oleObj name="Equation" r:id="rId3" imgW="2552700" imgH="889000" progId="Equation.3">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13" y="1914525"/>
                        <a:ext cx="5867400" cy="2043113"/>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3004531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a:t>Assignment Instructions -1</a:t>
            </a:r>
          </a:p>
        </p:txBody>
      </p:sp>
      <p:sp>
        <p:nvSpPr>
          <p:cNvPr id="2" name="Content Placeholder 1"/>
          <p:cNvSpPr>
            <a:spLocks noGrp="1"/>
          </p:cNvSpPr>
          <p:nvPr>
            <p:ph idx="1"/>
          </p:nvPr>
        </p:nvSpPr>
        <p:spPr/>
        <p:txBody>
          <a:bodyPr/>
          <a:lstStyle/>
          <a:p>
            <a:r>
              <a:rPr lang="en-US" altLang="en-US" dirty="0"/>
              <a:t>Using the PSP1 process, complete the planning phase for Assignment 7E.</a:t>
            </a:r>
          </a:p>
          <a:p>
            <a:endParaRPr lang="en-US" altLang="en-US" dirty="0"/>
          </a:p>
          <a:p>
            <a:r>
              <a:rPr lang="en-US" altLang="en-US" dirty="0"/>
              <a:t>When you are finished planning, review your work with the instructor.</a:t>
            </a:r>
          </a:p>
          <a:p>
            <a:endParaRPr lang="en-US" altLang="en-US" dirty="0"/>
          </a:p>
          <a:p>
            <a:r>
              <a:rPr lang="en-US" altLang="en-US" dirty="0"/>
              <a:t>After your plan has been reviewed, complete the assignment using PSP1.</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537926085"/>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141</TotalTime>
  <Words>836</Words>
  <Application>Microsoft Office PowerPoint</Application>
  <PresentationFormat>On-screen Show (4:3)</PresentationFormat>
  <Paragraphs>101</Paragraphs>
  <Slides>15</Slides>
  <Notes>7</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2</vt:i4>
      </vt:variant>
      <vt:variant>
        <vt:lpstr>Slide Titles</vt:lpstr>
      </vt:variant>
      <vt:variant>
        <vt:i4>15</vt:i4>
      </vt:variant>
    </vt:vector>
  </HeadingPairs>
  <TitlesOfParts>
    <vt:vector size="28" baseType="lpstr">
      <vt:lpstr>Arial</vt:lpstr>
      <vt:lpstr>Bauer Bodoni</vt:lpstr>
      <vt:lpstr>Bodoni Bd BT</vt:lpstr>
      <vt:lpstr>Calibri</vt:lpstr>
      <vt:lpstr>Century Schoolbook</vt:lpstr>
      <vt:lpstr>Symbol</vt:lpstr>
      <vt:lpstr>Times</vt:lpstr>
      <vt:lpstr>Times New Roman</vt:lpstr>
      <vt:lpstr>Univers 45 Light</vt:lpstr>
      <vt:lpstr>SEI_template</vt:lpstr>
      <vt:lpstr>1_SEI_template</vt:lpstr>
      <vt:lpstr>Document</vt:lpstr>
      <vt:lpstr>Equation</vt:lpstr>
      <vt:lpstr>Personal Software  ProcessSM for Engineers:  Part I</vt:lpstr>
      <vt:lpstr>Document Markings</vt:lpstr>
      <vt:lpstr>Workshop Objectives</vt:lpstr>
      <vt:lpstr>Program 7E Requirements -1</vt:lpstr>
      <vt:lpstr>Program 7E Requirements -2</vt:lpstr>
      <vt:lpstr>Program 7E Requirements -3</vt:lpstr>
      <vt:lpstr>Regression Parameter - b0</vt:lpstr>
      <vt:lpstr>Regression Parameter - b1</vt:lpstr>
      <vt:lpstr>Assignment Instructions -1</vt:lpstr>
      <vt:lpstr>Assignment Instructions -2</vt:lpstr>
      <vt:lpstr>PSP1 Planning</vt:lpstr>
      <vt:lpstr>Complete the Plan Summary</vt:lpstr>
      <vt:lpstr>PSP1 Evaluation Criteria</vt:lpstr>
      <vt:lpstr>Some Suggestions -1</vt:lpstr>
      <vt:lpstr>Some Suggestions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18</cp:revision>
  <cp:lastPrinted>2015-11-05T19:18:24Z</cp:lastPrinted>
  <dcterms:created xsi:type="dcterms:W3CDTF">2018-04-24T19:07:40Z</dcterms:created>
  <dcterms:modified xsi:type="dcterms:W3CDTF">2020-04-22T20:46:25Z</dcterms:modified>
</cp:coreProperties>
</file>