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17"/>
  </p:notesMasterIdLst>
  <p:handoutMasterIdLst>
    <p:handoutMasterId r:id="rId18"/>
  </p:handoutMasterIdLst>
  <p:sldIdLst>
    <p:sldId id="309" r:id="rId3"/>
    <p:sldId id="323" r:id="rId4"/>
    <p:sldId id="311" r:id="rId5"/>
    <p:sldId id="312" r:id="rId6"/>
    <p:sldId id="313" r:id="rId7"/>
    <p:sldId id="314" r:id="rId8"/>
    <p:sldId id="315" r:id="rId9"/>
    <p:sldId id="316" r:id="rId10"/>
    <p:sldId id="317" r:id="rId11"/>
    <p:sldId id="318" r:id="rId12"/>
    <p:sldId id="319" r:id="rId13"/>
    <p:sldId id="320" r:id="rId14"/>
    <p:sldId id="321" r:id="rId15"/>
    <p:sldId id="322" r:id="rId1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97" autoAdjust="0"/>
    <p:restoredTop sz="94401"/>
  </p:normalViewPr>
  <p:slideViewPr>
    <p:cSldViewPr snapToGrid="0" showGuides="1">
      <p:cViewPr varScale="1">
        <p:scale>
          <a:sx n="86" d="100"/>
          <a:sy n="86" d="100"/>
        </p:scale>
        <p:origin x="1282" y="72"/>
      </p:cViewPr>
      <p:guideLst>
        <p:guide orient="horz" pos="2160"/>
        <p:guide pos="2880"/>
      </p:guideLst>
    </p:cSldViewPr>
  </p:slideViewPr>
  <p:notesTextViewPr>
    <p:cViewPr>
      <p:scale>
        <a:sx n="1" d="1"/>
        <a:sy n="1" d="1"/>
      </p:scale>
      <p:origin x="0" y="0"/>
    </p:cViewPr>
  </p:notesText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BEA6F9BA-1A3C-4635-B0A2-6AD958179AE6}" type="slidenum">
              <a:rPr lang="en-US" altLang="en-US" b="0" smtClean="0">
                <a:latin typeface="Times New Roman" panose="02020603050405020304" pitchFamily="18" charset="0"/>
              </a:rPr>
              <a:pPr/>
              <a:t>1</a:t>
            </a:fld>
            <a:endParaRPr lang="en-US" altLang="en-US" b="0">
              <a:latin typeface="Times New Roman" panose="02020603050405020304" pitchFamily="18" charset="0"/>
            </a:endParaRPr>
          </a:p>
        </p:txBody>
      </p:sp>
      <p:sp>
        <p:nvSpPr>
          <p:cNvPr id="6147" name="Rectangle 2"/>
          <p:cNvSpPr>
            <a:spLocks noGrp="1" noRot="1" noChangeAspect="1" noChangeArrowheads="1" noTextEdit="1"/>
          </p:cNvSpPr>
          <p:nvPr>
            <p:ph type="sldImg"/>
          </p:nvPr>
        </p:nvSpPr>
        <p:spPr>
          <a:ln cap="flat"/>
        </p:spPr>
      </p:sp>
      <p:sp>
        <p:nvSpPr>
          <p:cNvPr id="6148"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4002807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C5702C45-4229-43A4-896D-70F0BF9D7C03}" type="slidenum">
              <a:rPr lang="en-US" altLang="en-US" b="0" smtClean="0">
                <a:latin typeface="Times New Roman" panose="02020603050405020304" pitchFamily="18" charset="0"/>
              </a:rPr>
              <a:pPr/>
              <a:t>3</a:t>
            </a:fld>
            <a:endParaRPr lang="en-US" altLang="en-US" b="0">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xfrm>
            <a:off x="2144713" y="674688"/>
            <a:ext cx="2798762" cy="2098675"/>
          </a:xfrm>
          <a:ln cap="flat"/>
        </p:spPr>
      </p:sp>
      <p:sp>
        <p:nvSpPr>
          <p:cNvPr id="8196" name="Rectangle 3"/>
          <p:cNvSpPr>
            <a:spLocks noGrp="1" noChangeArrowheads="1"/>
          </p:cNvSpPr>
          <p:nvPr>
            <p:ph type="body" idx="1"/>
          </p:nvPr>
        </p:nvSpPr>
        <p:spPr>
          <a:xfrm>
            <a:off x="595973" y="2921112"/>
            <a:ext cx="6135974" cy="6107459"/>
          </a:xfrm>
          <a:noFill/>
        </p:spPr>
        <p:txBody>
          <a:bodyPr lIns="99808" tIns="51687" rIns="99808" bIns="51687"/>
          <a:lstStyle/>
          <a:p>
            <a:pPr defTabSz="1104919"/>
            <a:endParaRPr lang="en-US" altLang="en-US"/>
          </a:p>
        </p:txBody>
      </p:sp>
    </p:spTree>
    <p:extLst>
      <p:ext uri="{BB962C8B-B14F-4D97-AF65-F5344CB8AC3E}">
        <p14:creationId xmlns:p14="http://schemas.microsoft.com/office/powerpoint/2010/main" val="2825541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A9DC6023-5047-47A8-9F0C-B39933741C6F}" type="slidenum">
              <a:rPr lang="en-US" altLang="en-US" b="0" smtClean="0">
                <a:latin typeface="Times New Roman" panose="02020603050405020304" pitchFamily="18" charset="0"/>
              </a:rPr>
              <a:pPr/>
              <a:t>4</a:t>
            </a:fld>
            <a:endParaRPr lang="en-US" altLang="en-US" b="0">
              <a:latin typeface="Times New Roman" panose="02020603050405020304" pitchFamily="18" charset="0"/>
            </a:endParaRPr>
          </a:p>
        </p:txBody>
      </p:sp>
      <p:sp>
        <p:nvSpPr>
          <p:cNvPr id="10243"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845949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7B82EA81-7C80-4E43-9B18-1D44AEEBADC1}" type="slidenum">
              <a:rPr lang="en-US" altLang="en-US" b="0" smtClean="0">
                <a:latin typeface="Times New Roman" panose="02020603050405020304" pitchFamily="18" charset="0"/>
              </a:rPr>
              <a:pPr/>
              <a:t>5</a:t>
            </a:fld>
            <a:endParaRPr lang="en-US" altLang="en-US" b="0">
              <a:latin typeface="Times New Roman" panose="02020603050405020304" pitchFamily="18" charset="0"/>
            </a:endParaRPr>
          </a:p>
        </p:txBody>
      </p:sp>
      <p:sp>
        <p:nvSpPr>
          <p:cNvPr id="12291"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994613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FF1B1410-1735-40BC-AE19-AEC4B88DC479}" type="slidenum">
              <a:rPr lang="en-US" altLang="en-US" b="0" smtClean="0">
                <a:latin typeface="Times New Roman" panose="02020603050405020304" pitchFamily="18" charset="0"/>
              </a:rPr>
              <a:pPr/>
              <a:t>6</a:t>
            </a:fld>
            <a:endParaRPr lang="en-US" altLang="en-US" b="0">
              <a:latin typeface="Times New Roman" panose="02020603050405020304" pitchFamily="18" charset="0"/>
            </a:endParaRPr>
          </a:p>
        </p:txBody>
      </p:sp>
      <p:sp>
        <p:nvSpPr>
          <p:cNvPr id="14339"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643720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F1F547AF-5170-427B-8ABE-6367712ED571}" type="slidenum">
              <a:rPr lang="en-US" altLang="en-US" b="0" smtClean="0">
                <a:latin typeface="Times New Roman" panose="02020603050405020304" pitchFamily="18" charset="0"/>
              </a:rPr>
              <a:pPr/>
              <a:t>10</a:t>
            </a:fld>
            <a:endParaRPr lang="en-US" altLang="en-US" b="0">
              <a:latin typeface="Times New Roman" panose="02020603050405020304" pitchFamily="18" charset="0"/>
            </a:endParaRPr>
          </a:p>
        </p:txBody>
      </p:sp>
      <p:sp>
        <p:nvSpPr>
          <p:cNvPr id="20483" name="Rectangle 2"/>
          <p:cNvSpPr>
            <a:spLocks noGrp="1" noRot="1" noChangeAspect="1" noChangeArrowheads="1" noTextEdit="1"/>
          </p:cNvSpPr>
          <p:nvPr>
            <p:ph type="sldImg"/>
          </p:nvPr>
        </p:nvSpPr>
        <p:spPr>
          <a:xfrm>
            <a:off x="2090738" y="641350"/>
            <a:ext cx="2908300" cy="218122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788518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C825D5A6-3283-44E9-AF96-0DC94A05CB73}" type="slidenum">
              <a:rPr lang="en-US" altLang="en-US" b="0" smtClean="0">
                <a:latin typeface="Times New Roman" panose="02020603050405020304" pitchFamily="18" charset="0"/>
              </a:rPr>
              <a:pPr/>
              <a:t>11</a:t>
            </a:fld>
            <a:endParaRPr lang="en-US" altLang="en-US" b="0">
              <a:latin typeface="Times New Roman" panose="02020603050405020304" pitchFamily="18" charset="0"/>
            </a:endParaRPr>
          </a:p>
        </p:txBody>
      </p:sp>
      <p:sp>
        <p:nvSpPr>
          <p:cNvPr id="22531" name="Rectangle 2"/>
          <p:cNvSpPr>
            <a:spLocks noGrp="1" noRot="1" noChangeAspect="1" noChangeArrowheads="1" noTextEdit="1"/>
          </p:cNvSpPr>
          <p:nvPr>
            <p:ph type="sldImg"/>
          </p:nvPr>
        </p:nvSpPr>
        <p:spPr>
          <a:xfrm>
            <a:off x="2090738" y="641350"/>
            <a:ext cx="2908300" cy="218122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1090885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9F436EC2-F95E-435B-A69D-C1F506D84D93}" type="slidenum">
              <a:rPr lang="en-US" altLang="en-US" b="0" smtClean="0">
                <a:latin typeface="Times New Roman" panose="02020603050405020304" pitchFamily="18" charset="0"/>
              </a:rPr>
              <a:pPr/>
              <a:t>13</a:t>
            </a:fld>
            <a:endParaRPr lang="en-US" altLang="en-US" b="0">
              <a:latin typeface="Times New Roman" panose="02020603050405020304" pitchFamily="18" charset="0"/>
            </a:endParaRPr>
          </a:p>
        </p:txBody>
      </p:sp>
      <p:sp>
        <p:nvSpPr>
          <p:cNvPr id="25603"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057674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ChangeArrowheads="1"/>
          </p:cNvSpPr>
          <p:nvPr>
            <p:ph type="sldNum" sz="quarter" idx="5"/>
          </p:nvPr>
        </p:nvSpPr>
        <p:spPr>
          <a:noFill/>
        </p:spPr>
        <p:txBody>
          <a:bodyPr/>
          <a:lstStyle>
            <a:lvl1pPr defTabSz="987299">
              <a:defRPr b="1">
                <a:solidFill>
                  <a:schemeClr val="tx1"/>
                </a:solidFill>
                <a:latin typeface="Bodoni Bd BT" pitchFamily="18" charset="0"/>
              </a:defRPr>
            </a:lvl1pPr>
            <a:lvl2pPr marL="834036" indent="-320783" defTabSz="987299">
              <a:defRPr b="1">
                <a:solidFill>
                  <a:schemeClr val="tx1"/>
                </a:solidFill>
                <a:latin typeface="Bodoni Bd BT" pitchFamily="18" charset="0"/>
              </a:defRPr>
            </a:lvl2pPr>
            <a:lvl3pPr marL="1283132" indent="-256626" defTabSz="987299">
              <a:defRPr b="1">
                <a:solidFill>
                  <a:schemeClr val="tx1"/>
                </a:solidFill>
                <a:latin typeface="Bodoni Bd BT" pitchFamily="18" charset="0"/>
              </a:defRPr>
            </a:lvl3pPr>
            <a:lvl4pPr marL="1796385" indent="-256626" defTabSz="987299">
              <a:defRPr b="1">
                <a:solidFill>
                  <a:schemeClr val="tx1"/>
                </a:solidFill>
                <a:latin typeface="Bodoni Bd BT" pitchFamily="18" charset="0"/>
              </a:defRPr>
            </a:lvl4pPr>
            <a:lvl5pPr marL="2309637" indent="-256626" defTabSz="987299">
              <a:defRPr b="1">
                <a:solidFill>
                  <a:schemeClr val="tx1"/>
                </a:solidFill>
                <a:latin typeface="Bodoni Bd BT" pitchFamily="18" charset="0"/>
              </a:defRPr>
            </a:lvl5pPr>
            <a:lvl6pPr marL="2822890" indent="-256626" defTabSz="987299" eaLnBrk="0" fontAlgn="base" hangingPunct="0">
              <a:spcBef>
                <a:spcPct val="0"/>
              </a:spcBef>
              <a:spcAft>
                <a:spcPct val="0"/>
              </a:spcAft>
              <a:defRPr b="1">
                <a:solidFill>
                  <a:schemeClr val="tx1"/>
                </a:solidFill>
                <a:latin typeface="Bodoni Bd BT" pitchFamily="18" charset="0"/>
              </a:defRPr>
            </a:lvl6pPr>
            <a:lvl7pPr marL="3336143" indent="-256626" defTabSz="987299" eaLnBrk="0" fontAlgn="base" hangingPunct="0">
              <a:spcBef>
                <a:spcPct val="0"/>
              </a:spcBef>
              <a:spcAft>
                <a:spcPct val="0"/>
              </a:spcAft>
              <a:defRPr b="1">
                <a:solidFill>
                  <a:schemeClr val="tx1"/>
                </a:solidFill>
                <a:latin typeface="Bodoni Bd BT" pitchFamily="18" charset="0"/>
              </a:defRPr>
            </a:lvl7pPr>
            <a:lvl8pPr marL="3849395" indent="-256626" defTabSz="987299" eaLnBrk="0" fontAlgn="base" hangingPunct="0">
              <a:spcBef>
                <a:spcPct val="0"/>
              </a:spcBef>
              <a:spcAft>
                <a:spcPct val="0"/>
              </a:spcAft>
              <a:defRPr b="1">
                <a:solidFill>
                  <a:schemeClr val="tx1"/>
                </a:solidFill>
                <a:latin typeface="Bodoni Bd BT" pitchFamily="18" charset="0"/>
              </a:defRPr>
            </a:lvl8pPr>
            <a:lvl9pPr marL="4362648" indent="-256626" defTabSz="987299" eaLnBrk="0" fontAlgn="base" hangingPunct="0">
              <a:spcBef>
                <a:spcPct val="0"/>
              </a:spcBef>
              <a:spcAft>
                <a:spcPct val="0"/>
              </a:spcAft>
              <a:defRPr b="1">
                <a:solidFill>
                  <a:schemeClr val="tx1"/>
                </a:solidFill>
                <a:latin typeface="Bodoni Bd BT" pitchFamily="18" charset="0"/>
              </a:defRPr>
            </a:lvl9pPr>
          </a:lstStyle>
          <a:p>
            <a:fld id="{A9F3B32A-F04E-4A8A-9B63-68BF567B3FC5}" type="slidenum">
              <a:rPr lang="en-US" altLang="en-US" b="0" smtClean="0">
                <a:latin typeface="Times New Roman" panose="02020603050405020304" pitchFamily="18" charset="0"/>
              </a:rPr>
              <a:pPr/>
              <a:t>14</a:t>
            </a:fld>
            <a:endParaRPr lang="en-US" altLang="en-US" b="0">
              <a:latin typeface="Times New Roman" panose="02020603050405020304" pitchFamily="18" charset="0"/>
            </a:endParaRPr>
          </a:p>
        </p:txBody>
      </p:sp>
      <p:sp>
        <p:nvSpPr>
          <p:cNvPr id="27651"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14580982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Rectangle 1026"/>
          <p:cNvSpPr>
            <a:spLocks noChangeArrowheads="1"/>
          </p:cNvSpPr>
          <p:nvPr/>
        </p:nvSpPr>
        <p:spPr bwMode="auto">
          <a:xfrm>
            <a:off x="931863" y="4595813"/>
            <a:ext cx="7313612" cy="17859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r>
              <a:rPr lang="en-US" altLang="en-US" sz="2000">
                <a:latin typeface="Arial" panose="020B0604020202020204" pitchFamily="34" charset="0"/>
              </a:rPr>
              <a:t>Software Engineering Institute</a:t>
            </a:r>
          </a:p>
          <a:p>
            <a:pPr>
              <a:defRPr/>
            </a:pPr>
            <a:r>
              <a:rPr lang="en-US" altLang="en-US" sz="2000">
                <a:latin typeface="Arial" panose="020B0604020202020204" pitchFamily="34" charset="0"/>
              </a:rPr>
              <a:t>Carnegie Mellon University</a:t>
            </a:r>
          </a:p>
          <a:p>
            <a:pPr>
              <a:defRPr/>
            </a:pPr>
            <a:r>
              <a:rPr lang="en-US" altLang="en-US" sz="2000">
                <a:latin typeface="Arial" panose="020B0604020202020204" pitchFamily="34" charset="0"/>
              </a:rPr>
              <a:t>Pittsburgh, PA 15213-3890</a:t>
            </a:r>
          </a:p>
          <a:p>
            <a:pPr>
              <a:defRPr/>
            </a:pPr>
            <a:endParaRPr lang="en-US" altLang="en-US">
              <a:latin typeface="Arial" panose="020B0604020202020204" pitchFamily="34" charset="0"/>
            </a:endParaRPr>
          </a:p>
          <a:p>
            <a:pPr>
              <a:defRPr/>
            </a:pPr>
            <a:r>
              <a:rPr lang="en-US" altLang="en-US" sz="1600">
                <a:latin typeface="Arial" panose="020B0604020202020204" pitchFamily="34" charset="0"/>
              </a:rPr>
              <a:t>Sponsored by the U.S. Department of Defense</a:t>
            </a:r>
          </a:p>
          <a:p>
            <a:pPr>
              <a:defRPr/>
            </a:pPr>
            <a:r>
              <a:rPr lang="en-US" altLang="en-US" sz="1600">
                <a:latin typeface="Arial" panose="020B0604020202020204" pitchFamily="34" charset="0"/>
              </a:rPr>
              <a:t>© 2002 by Carnegie Mellon University</a:t>
            </a:r>
          </a:p>
        </p:txBody>
      </p:sp>
      <p:sp>
        <p:nvSpPr>
          <p:cNvPr id="3" name="Rectangle 1029"/>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b="1">
                <a:solidFill>
                  <a:schemeClr val="tx1"/>
                </a:solidFill>
                <a:latin typeface="Bodoni Bd BT" pitchFamily="18" charset="0"/>
              </a:defRPr>
            </a:lvl1pPr>
            <a:lvl2pPr marL="742950" indent="-285750">
              <a:defRPr b="1">
                <a:solidFill>
                  <a:schemeClr val="tx1"/>
                </a:solidFill>
                <a:latin typeface="Bodoni Bd BT" pitchFamily="18" charset="0"/>
              </a:defRPr>
            </a:lvl2pPr>
            <a:lvl3pPr marL="1143000" indent="-228600">
              <a:defRPr b="1">
                <a:solidFill>
                  <a:schemeClr val="tx1"/>
                </a:solidFill>
                <a:latin typeface="Bodoni Bd BT" pitchFamily="18" charset="0"/>
              </a:defRPr>
            </a:lvl3pPr>
            <a:lvl4pPr marL="1600200" indent="-228600">
              <a:defRPr b="1">
                <a:solidFill>
                  <a:schemeClr val="tx1"/>
                </a:solidFill>
                <a:latin typeface="Bodoni Bd BT" pitchFamily="18" charset="0"/>
              </a:defRPr>
            </a:lvl4pPr>
            <a:lvl5pPr marL="2057400" indent="-228600">
              <a:defRPr b="1">
                <a:solidFill>
                  <a:schemeClr val="tx1"/>
                </a:solidFill>
                <a:latin typeface="Bodoni Bd BT" pitchFamily="18" charset="0"/>
              </a:defRPr>
            </a:lvl5pPr>
            <a:lvl6pPr marL="2514600" indent="-228600" eaLnBrk="0" fontAlgn="base" hangingPunct="0">
              <a:spcBef>
                <a:spcPct val="0"/>
              </a:spcBef>
              <a:spcAft>
                <a:spcPct val="0"/>
              </a:spcAft>
              <a:defRPr b="1">
                <a:solidFill>
                  <a:schemeClr val="tx1"/>
                </a:solidFill>
                <a:latin typeface="Bodoni Bd BT" pitchFamily="18" charset="0"/>
              </a:defRPr>
            </a:lvl6pPr>
            <a:lvl7pPr marL="2971800" indent="-228600" eaLnBrk="0" fontAlgn="base" hangingPunct="0">
              <a:spcBef>
                <a:spcPct val="0"/>
              </a:spcBef>
              <a:spcAft>
                <a:spcPct val="0"/>
              </a:spcAft>
              <a:defRPr b="1">
                <a:solidFill>
                  <a:schemeClr val="tx1"/>
                </a:solidFill>
                <a:latin typeface="Bodoni Bd BT" pitchFamily="18" charset="0"/>
              </a:defRPr>
            </a:lvl7pPr>
            <a:lvl8pPr marL="3429000" indent="-228600" eaLnBrk="0" fontAlgn="base" hangingPunct="0">
              <a:spcBef>
                <a:spcPct val="0"/>
              </a:spcBef>
              <a:spcAft>
                <a:spcPct val="0"/>
              </a:spcAft>
              <a:defRPr b="1">
                <a:solidFill>
                  <a:schemeClr val="tx1"/>
                </a:solidFill>
                <a:latin typeface="Bodoni Bd BT" pitchFamily="18" charset="0"/>
              </a:defRPr>
            </a:lvl8pPr>
            <a:lvl9pPr marL="3886200" indent="-228600" eaLnBrk="0" fontAlgn="base" hangingPunct="0">
              <a:spcBef>
                <a:spcPct val="0"/>
              </a:spcBef>
              <a:spcAft>
                <a:spcPct val="0"/>
              </a:spcAft>
              <a:defRPr b="1">
                <a:solidFill>
                  <a:schemeClr val="tx1"/>
                </a:solidFill>
                <a:latin typeface="Bodoni Bd BT" pitchFamily="18" charset="0"/>
              </a:defRPr>
            </a:lvl9pPr>
          </a:lstStyle>
          <a:p>
            <a:pPr eaLnBrk="1" hangingPunct="1">
              <a:defRPr/>
            </a:pPr>
            <a:endParaRPr lang="en-US" altLang="en-US"/>
          </a:p>
        </p:txBody>
      </p:sp>
      <p:sp>
        <p:nvSpPr>
          <p:cNvPr id="4" name="Line 1031"/>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Rectangle 1033"/>
          <p:cNvSpPr>
            <a:spLocks noChangeArrowheads="1"/>
          </p:cNvSpPr>
          <p:nvPr/>
        </p:nvSpPr>
        <p:spPr bwMode="auto">
          <a:xfrm>
            <a:off x="5970588" y="6564313"/>
            <a:ext cx="3144837" cy="247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r>
              <a:rPr lang="en-US" altLang="en-US" sz="1000" dirty="0">
                <a:solidFill>
                  <a:srgbClr val="B7B7B7"/>
                </a:solidFill>
                <a:latin typeface="Arial" panose="020B0604020202020204" pitchFamily="34" charset="0"/>
              </a:rPr>
              <a:t>PSP I - Workshop 5E - </a:t>
            </a:r>
            <a:fld id="{A9066521-2626-4865-A193-BB977950147B}" type="slidenum">
              <a:rPr lang="en-US" altLang="en-US" sz="1000" smtClean="0">
                <a:solidFill>
                  <a:srgbClr val="B7B7B7"/>
                </a:solidFill>
                <a:latin typeface="Arial" panose="020B0604020202020204" pitchFamily="34" charset="0"/>
              </a:rPr>
              <a:pPr algn="r">
                <a:defRPr/>
              </a:pPr>
              <a:t>‹#›</a:t>
            </a:fld>
            <a:endParaRPr lang="en-US" altLang="en-US" sz="1000" dirty="0">
              <a:solidFill>
                <a:srgbClr val="B7B7B7"/>
              </a:solidFill>
              <a:latin typeface="Arial" panose="020B0604020202020204" pitchFamily="34" charset="0"/>
            </a:endParaRPr>
          </a:p>
        </p:txBody>
      </p:sp>
      <p:grpSp>
        <p:nvGrpSpPr>
          <p:cNvPr id="6" name="Group 1034"/>
          <p:cNvGrpSpPr>
            <a:grpSpLocks/>
          </p:cNvGrpSpPr>
          <p:nvPr/>
        </p:nvGrpSpPr>
        <p:grpSpPr bwMode="auto">
          <a:xfrm>
            <a:off x="146050" y="201613"/>
            <a:ext cx="3486150" cy="482600"/>
            <a:chOff x="672" y="2590"/>
            <a:chExt cx="1952" cy="271"/>
          </a:xfrm>
        </p:grpSpPr>
        <p:sp>
          <p:nvSpPr>
            <p:cNvPr id="7" name="Rectangle 1035"/>
            <p:cNvSpPr>
              <a:spLocks noChangeArrowheads="1"/>
            </p:cNvSpPr>
            <p:nvPr/>
          </p:nvSpPr>
          <p:spPr bwMode="auto">
            <a:xfrm>
              <a:off x="1151" y="2621"/>
              <a:ext cx="75"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C</a:t>
              </a:r>
              <a:endParaRPr lang="en-US" altLang="en-US" sz="2000">
                <a:latin typeface="Bodoni Bd BT" pitchFamily="18" charset="0"/>
              </a:endParaRPr>
            </a:p>
          </p:txBody>
        </p:sp>
        <p:sp>
          <p:nvSpPr>
            <p:cNvPr id="8" name="Rectangle 1036"/>
            <p:cNvSpPr>
              <a:spLocks noChangeArrowheads="1"/>
            </p:cNvSpPr>
            <p:nvPr/>
          </p:nvSpPr>
          <p:spPr bwMode="auto">
            <a:xfrm>
              <a:off x="1222" y="2621"/>
              <a:ext cx="62"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a</a:t>
              </a:r>
              <a:endParaRPr lang="en-US" altLang="en-US" sz="2000">
                <a:latin typeface="Bodoni Bd BT" pitchFamily="18" charset="0"/>
              </a:endParaRPr>
            </a:p>
          </p:txBody>
        </p:sp>
        <p:sp>
          <p:nvSpPr>
            <p:cNvPr id="9" name="Rectangle 1037"/>
            <p:cNvSpPr>
              <a:spLocks noChangeArrowheads="1"/>
            </p:cNvSpPr>
            <p:nvPr/>
          </p:nvSpPr>
          <p:spPr bwMode="auto">
            <a:xfrm>
              <a:off x="1280" y="2621"/>
              <a:ext cx="50"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r</a:t>
              </a:r>
              <a:endParaRPr lang="en-US" altLang="en-US" sz="2000">
                <a:latin typeface="Bodoni Bd BT" pitchFamily="18" charset="0"/>
              </a:endParaRPr>
            </a:p>
          </p:txBody>
        </p:sp>
        <p:sp>
          <p:nvSpPr>
            <p:cNvPr id="10" name="Rectangle 1038"/>
            <p:cNvSpPr>
              <a:spLocks noChangeArrowheads="1"/>
            </p:cNvSpPr>
            <p:nvPr/>
          </p:nvSpPr>
          <p:spPr bwMode="auto">
            <a:xfrm>
              <a:off x="1328" y="2621"/>
              <a:ext cx="68"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n</a:t>
              </a:r>
              <a:endParaRPr lang="en-US" altLang="en-US" sz="2000">
                <a:latin typeface="Bodoni Bd BT" pitchFamily="18" charset="0"/>
              </a:endParaRPr>
            </a:p>
          </p:txBody>
        </p:sp>
        <p:sp>
          <p:nvSpPr>
            <p:cNvPr id="11" name="Rectangle 1039"/>
            <p:cNvSpPr>
              <a:spLocks noChangeArrowheads="1"/>
            </p:cNvSpPr>
            <p:nvPr/>
          </p:nvSpPr>
          <p:spPr bwMode="auto">
            <a:xfrm>
              <a:off x="1389"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12" name="Rectangle 1040"/>
            <p:cNvSpPr>
              <a:spLocks noChangeArrowheads="1"/>
            </p:cNvSpPr>
            <p:nvPr/>
          </p:nvSpPr>
          <p:spPr bwMode="auto">
            <a:xfrm>
              <a:off x="1439"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g</a:t>
              </a:r>
              <a:endParaRPr lang="en-US" altLang="en-US" sz="2000">
                <a:latin typeface="Bodoni Bd BT" pitchFamily="18" charset="0"/>
              </a:endParaRPr>
            </a:p>
          </p:txBody>
        </p:sp>
        <p:sp>
          <p:nvSpPr>
            <p:cNvPr id="13" name="Rectangle 1041"/>
            <p:cNvSpPr>
              <a:spLocks noChangeArrowheads="1"/>
            </p:cNvSpPr>
            <p:nvPr/>
          </p:nvSpPr>
          <p:spPr bwMode="auto">
            <a:xfrm>
              <a:off x="1492"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i</a:t>
              </a:r>
              <a:endParaRPr lang="en-US" altLang="en-US" sz="2000">
                <a:latin typeface="Bodoni Bd BT" pitchFamily="18" charset="0"/>
              </a:endParaRPr>
            </a:p>
          </p:txBody>
        </p:sp>
        <p:sp>
          <p:nvSpPr>
            <p:cNvPr id="14" name="Rectangle 1042"/>
            <p:cNvSpPr>
              <a:spLocks noChangeArrowheads="1"/>
            </p:cNvSpPr>
            <p:nvPr/>
          </p:nvSpPr>
          <p:spPr bwMode="auto">
            <a:xfrm>
              <a:off x="1522"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15" name="Rectangle 1043"/>
            <p:cNvSpPr>
              <a:spLocks noChangeArrowheads="1"/>
            </p:cNvSpPr>
            <p:nvPr/>
          </p:nvSpPr>
          <p:spPr bwMode="auto">
            <a:xfrm>
              <a:off x="1578" y="2621"/>
              <a:ext cx="31"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 </a:t>
              </a:r>
              <a:endParaRPr lang="en-US" altLang="en-US" sz="2000">
                <a:latin typeface="Bodoni Bd BT" pitchFamily="18" charset="0"/>
              </a:endParaRPr>
            </a:p>
          </p:txBody>
        </p:sp>
        <p:sp>
          <p:nvSpPr>
            <p:cNvPr id="16" name="Rectangle 1044"/>
            <p:cNvSpPr>
              <a:spLocks noChangeArrowheads="1"/>
            </p:cNvSpPr>
            <p:nvPr/>
          </p:nvSpPr>
          <p:spPr bwMode="auto">
            <a:xfrm>
              <a:off x="1584" y="2621"/>
              <a:ext cx="100"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M</a:t>
              </a:r>
              <a:endParaRPr lang="en-US" altLang="en-US" sz="2000">
                <a:latin typeface="Bodoni Bd BT" pitchFamily="18" charset="0"/>
              </a:endParaRPr>
            </a:p>
          </p:txBody>
        </p:sp>
        <p:sp>
          <p:nvSpPr>
            <p:cNvPr id="17" name="Rectangle 1045"/>
            <p:cNvSpPr>
              <a:spLocks noChangeArrowheads="1"/>
            </p:cNvSpPr>
            <p:nvPr/>
          </p:nvSpPr>
          <p:spPr bwMode="auto">
            <a:xfrm>
              <a:off x="1677"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18" name="Rectangle 1046"/>
            <p:cNvSpPr>
              <a:spLocks noChangeArrowheads="1"/>
            </p:cNvSpPr>
            <p:nvPr/>
          </p:nvSpPr>
          <p:spPr bwMode="auto">
            <a:xfrm>
              <a:off x="1725"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l</a:t>
              </a:r>
              <a:endParaRPr lang="en-US" altLang="en-US" sz="2000">
                <a:latin typeface="Bodoni Bd BT" pitchFamily="18" charset="0"/>
              </a:endParaRPr>
            </a:p>
          </p:txBody>
        </p:sp>
        <p:sp>
          <p:nvSpPr>
            <p:cNvPr id="19" name="Rectangle 1047"/>
            <p:cNvSpPr>
              <a:spLocks noChangeArrowheads="1"/>
            </p:cNvSpPr>
            <p:nvPr/>
          </p:nvSpPr>
          <p:spPr bwMode="auto">
            <a:xfrm>
              <a:off x="1758"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l</a:t>
              </a:r>
              <a:endParaRPr lang="en-US" altLang="en-US" sz="2000">
                <a:latin typeface="Bodoni Bd BT" pitchFamily="18" charset="0"/>
              </a:endParaRPr>
            </a:p>
          </p:txBody>
        </p:sp>
        <p:sp>
          <p:nvSpPr>
            <p:cNvPr id="20" name="Rectangle 1048"/>
            <p:cNvSpPr>
              <a:spLocks noChangeArrowheads="1"/>
            </p:cNvSpPr>
            <p:nvPr/>
          </p:nvSpPr>
          <p:spPr bwMode="auto">
            <a:xfrm>
              <a:off x="1787" y="2621"/>
              <a:ext cx="62"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o</a:t>
              </a:r>
              <a:endParaRPr lang="en-US" altLang="en-US" sz="2000">
                <a:latin typeface="Bodoni Bd BT" pitchFamily="18" charset="0"/>
              </a:endParaRPr>
            </a:p>
          </p:txBody>
        </p:sp>
        <p:sp>
          <p:nvSpPr>
            <p:cNvPr id="21" name="Rectangle 1049"/>
            <p:cNvSpPr>
              <a:spLocks noChangeArrowheads="1"/>
            </p:cNvSpPr>
            <p:nvPr/>
          </p:nvSpPr>
          <p:spPr bwMode="auto">
            <a:xfrm>
              <a:off x="1842" y="2621"/>
              <a:ext cx="68"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a:solidFill>
                    <a:srgbClr val="FFFFFF"/>
                  </a:solidFill>
                  <a:latin typeface="Bauer Bodoni" pitchFamily="18" charset="0"/>
                </a:rPr>
                <a:t>n</a:t>
              </a:r>
              <a:endParaRPr lang="en-US" altLang="en-US" sz="2000">
                <a:latin typeface="Bodoni Bd BT" pitchFamily="18" charset="0"/>
              </a:endParaRPr>
            </a:p>
          </p:txBody>
        </p:sp>
        <p:sp>
          <p:nvSpPr>
            <p:cNvPr id="22" name="Freeform 1050"/>
            <p:cNvSpPr>
              <a:spLocks/>
            </p:cNvSpPr>
            <p:nvPr/>
          </p:nvSpPr>
          <p:spPr bwMode="auto">
            <a:xfrm>
              <a:off x="861" y="2590"/>
              <a:ext cx="133" cy="19"/>
            </a:xfrm>
            <a:custGeom>
              <a:avLst/>
              <a:gdLst>
                <a:gd name="T0" fmla="*/ 19 w 133"/>
                <a:gd name="T1" fmla="*/ 0 h 19"/>
                <a:gd name="T2" fmla="*/ 115 w 133"/>
                <a:gd name="T3" fmla="*/ 0 h 19"/>
                <a:gd name="T4" fmla="*/ 133 w 133"/>
                <a:gd name="T5" fmla="*/ 19 h 19"/>
                <a:gd name="T6" fmla="*/ 0 w 133"/>
                <a:gd name="T7" fmla="*/ 19 h 19"/>
                <a:gd name="T8" fmla="*/ 19 w 133"/>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 h="19">
                  <a:moveTo>
                    <a:pt x="19" y="0"/>
                  </a:moveTo>
                  <a:lnTo>
                    <a:pt x="115" y="0"/>
                  </a:lnTo>
                  <a:lnTo>
                    <a:pt x="133" y="19"/>
                  </a:lnTo>
                  <a:lnTo>
                    <a:pt x="0" y="19"/>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3" name="Freeform 1051"/>
            <p:cNvSpPr>
              <a:spLocks/>
            </p:cNvSpPr>
            <p:nvPr/>
          </p:nvSpPr>
          <p:spPr bwMode="auto">
            <a:xfrm>
              <a:off x="822" y="2629"/>
              <a:ext cx="211" cy="19"/>
            </a:xfrm>
            <a:custGeom>
              <a:avLst/>
              <a:gdLst>
                <a:gd name="T0" fmla="*/ 19 w 211"/>
                <a:gd name="T1" fmla="*/ 0 h 19"/>
                <a:gd name="T2" fmla="*/ 192 w 211"/>
                <a:gd name="T3" fmla="*/ 0 h 19"/>
                <a:gd name="T4" fmla="*/ 211 w 211"/>
                <a:gd name="T5" fmla="*/ 19 h 19"/>
                <a:gd name="T6" fmla="*/ 0 w 211"/>
                <a:gd name="T7" fmla="*/ 19 h 19"/>
                <a:gd name="T8" fmla="*/ 19 w 211"/>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 h="19">
                  <a:moveTo>
                    <a:pt x="19" y="0"/>
                  </a:moveTo>
                  <a:lnTo>
                    <a:pt x="192" y="0"/>
                  </a:lnTo>
                  <a:lnTo>
                    <a:pt x="211" y="19"/>
                  </a:lnTo>
                  <a:lnTo>
                    <a:pt x="0" y="19"/>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4" name="Freeform 1052"/>
            <p:cNvSpPr>
              <a:spLocks/>
            </p:cNvSpPr>
            <p:nvPr/>
          </p:nvSpPr>
          <p:spPr bwMode="auto">
            <a:xfrm>
              <a:off x="783" y="2669"/>
              <a:ext cx="289" cy="18"/>
            </a:xfrm>
            <a:custGeom>
              <a:avLst/>
              <a:gdLst>
                <a:gd name="T0" fmla="*/ 19 w 289"/>
                <a:gd name="T1" fmla="*/ 0 h 18"/>
                <a:gd name="T2" fmla="*/ 270 w 289"/>
                <a:gd name="T3" fmla="*/ 0 h 18"/>
                <a:gd name="T4" fmla="*/ 289 w 289"/>
                <a:gd name="T5" fmla="*/ 18 h 18"/>
                <a:gd name="T6" fmla="*/ 0 w 289"/>
                <a:gd name="T7" fmla="*/ 18 h 18"/>
                <a:gd name="T8" fmla="*/ 19 w 289"/>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 h="18">
                  <a:moveTo>
                    <a:pt x="19" y="0"/>
                  </a:moveTo>
                  <a:lnTo>
                    <a:pt x="270" y="0"/>
                  </a:lnTo>
                  <a:lnTo>
                    <a:pt x="289" y="18"/>
                  </a:lnTo>
                  <a:lnTo>
                    <a:pt x="0" y="18"/>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5" name="Freeform 1053"/>
            <p:cNvSpPr>
              <a:spLocks/>
            </p:cNvSpPr>
            <p:nvPr/>
          </p:nvSpPr>
          <p:spPr bwMode="auto">
            <a:xfrm>
              <a:off x="753" y="2708"/>
              <a:ext cx="349" cy="18"/>
            </a:xfrm>
            <a:custGeom>
              <a:avLst/>
              <a:gdLst>
                <a:gd name="T0" fmla="*/ 9 w 349"/>
                <a:gd name="T1" fmla="*/ 0 h 18"/>
                <a:gd name="T2" fmla="*/ 340 w 349"/>
                <a:gd name="T3" fmla="*/ 0 h 18"/>
                <a:gd name="T4" fmla="*/ 349 w 349"/>
                <a:gd name="T5" fmla="*/ 9 h 18"/>
                <a:gd name="T6" fmla="*/ 340 w 349"/>
                <a:gd name="T7" fmla="*/ 18 h 18"/>
                <a:gd name="T8" fmla="*/ 9 w 349"/>
                <a:gd name="T9" fmla="*/ 18 h 18"/>
                <a:gd name="T10" fmla="*/ 0 w 349"/>
                <a:gd name="T11" fmla="*/ 9 h 18"/>
                <a:gd name="T12" fmla="*/ 9 w 349"/>
                <a:gd name="T13" fmla="*/ 0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9" h="18">
                  <a:moveTo>
                    <a:pt x="9" y="0"/>
                  </a:moveTo>
                  <a:lnTo>
                    <a:pt x="340" y="0"/>
                  </a:lnTo>
                  <a:lnTo>
                    <a:pt x="349" y="9"/>
                  </a:lnTo>
                  <a:lnTo>
                    <a:pt x="340" y="18"/>
                  </a:lnTo>
                  <a:lnTo>
                    <a:pt x="9" y="18"/>
                  </a:lnTo>
                  <a:lnTo>
                    <a:pt x="0" y="9"/>
                  </a:lnTo>
                  <a:lnTo>
                    <a:pt x="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6" name="Freeform 1054"/>
            <p:cNvSpPr>
              <a:spLocks/>
            </p:cNvSpPr>
            <p:nvPr/>
          </p:nvSpPr>
          <p:spPr bwMode="auto">
            <a:xfrm>
              <a:off x="860" y="2825"/>
              <a:ext cx="133" cy="19"/>
            </a:xfrm>
            <a:custGeom>
              <a:avLst/>
              <a:gdLst>
                <a:gd name="T0" fmla="*/ 115 w 133"/>
                <a:gd name="T1" fmla="*/ 19 h 19"/>
                <a:gd name="T2" fmla="*/ 18 w 133"/>
                <a:gd name="T3" fmla="*/ 19 h 19"/>
                <a:gd name="T4" fmla="*/ 0 w 133"/>
                <a:gd name="T5" fmla="*/ 0 h 19"/>
                <a:gd name="T6" fmla="*/ 133 w 133"/>
                <a:gd name="T7" fmla="*/ 0 h 19"/>
                <a:gd name="T8" fmla="*/ 115 w 133"/>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 h="19">
                  <a:moveTo>
                    <a:pt x="115" y="19"/>
                  </a:moveTo>
                  <a:lnTo>
                    <a:pt x="18" y="19"/>
                  </a:lnTo>
                  <a:lnTo>
                    <a:pt x="0" y="0"/>
                  </a:lnTo>
                  <a:lnTo>
                    <a:pt x="133" y="0"/>
                  </a:lnTo>
                  <a:lnTo>
                    <a:pt x="115" y="19"/>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7" name="Freeform 1055"/>
            <p:cNvSpPr>
              <a:spLocks/>
            </p:cNvSpPr>
            <p:nvPr/>
          </p:nvSpPr>
          <p:spPr bwMode="auto">
            <a:xfrm>
              <a:off x="821" y="2786"/>
              <a:ext cx="212" cy="18"/>
            </a:xfrm>
            <a:custGeom>
              <a:avLst/>
              <a:gdLst>
                <a:gd name="T0" fmla="*/ 193 w 212"/>
                <a:gd name="T1" fmla="*/ 18 h 18"/>
                <a:gd name="T2" fmla="*/ 19 w 212"/>
                <a:gd name="T3" fmla="*/ 18 h 18"/>
                <a:gd name="T4" fmla="*/ 0 w 212"/>
                <a:gd name="T5" fmla="*/ 0 h 18"/>
                <a:gd name="T6" fmla="*/ 212 w 212"/>
                <a:gd name="T7" fmla="*/ 0 h 18"/>
                <a:gd name="T8" fmla="*/ 193 w 212"/>
                <a:gd name="T9" fmla="*/ 18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 h="18">
                  <a:moveTo>
                    <a:pt x="193" y="18"/>
                  </a:moveTo>
                  <a:lnTo>
                    <a:pt x="19" y="18"/>
                  </a:lnTo>
                  <a:lnTo>
                    <a:pt x="0" y="0"/>
                  </a:lnTo>
                  <a:lnTo>
                    <a:pt x="212" y="0"/>
                  </a:lnTo>
                  <a:lnTo>
                    <a:pt x="193" y="18"/>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8" name="Freeform 1056"/>
            <p:cNvSpPr>
              <a:spLocks/>
            </p:cNvSpPr>
            <p:nvPr/>
          </p:nvSpPr>
          <p:spPr bwMode="auto">
            <a:xfrm>
              <a:off x="781" y="2746"/>
              <a:ext cx="291" cy="19"/>
            </a:xfrm>
            <a:custGeom>
              <a:avLst/>
              <a:gdLst>
                <a:gd name="T0" fmla="*/ 273 w 291"/>
                <a:gd name="T1" fmla="*/ 19 h 19"/>
                <a:gd name="T2" fmla="*/ 19 w 291"/>
                <a:gd name="T3" fmla="*/ 19 h 19"/>
                <a:gd name="T4" fmla="*/ 0 w 291"/>
                <a:gd name="T5" fmla="*/ 0 h 19"/>
                <a:gd name="T6" fmla="*/ 291 w 291"/>
                <a:gd name="T7" fmla="*/ 0 h 19"/>
                <a:gd name="T8" fmla="*/ 273 w 291"/>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1" h="19">
                  <a:moveTo>
                    <a:pt x="273" y="19"/>
                  </a:moveTo>
                  <a:lnTo>
                    <a:pt x="19" y="19"/>
                  </a:lnTo>
                  <a:lnTo>
                    <a:pt x="0" y="0"/>
                  </a:lnTo>
                  <a:lnTo>
                    <a:pt x="291" y="0"/>
                  </a:lnTo>
                  <a:lnTo>
                    <a:pt x="273" y="19"/>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9" name="Freeform 1057"/>
            <p:cNvSpPr>
              <a:spLocks/>
            </p:cNvSpPr>
            <p:nvPr/>
          </p:nvSpPr>
          <p:spPr bwMode="auto">
            <a:xfrm>
              <a:off x="753" y="2616"/>
              <a:ext cx="158" cy="7"/>
            </a:xfrm>
            <a:custGeom>
              <a:avLst/>
              <a:gdLst>
                <a:gd name="T0" fmla="*/ 158 w 158"/>
                <a:gd name="T1" fmla="*/ 7 h 7"/>
                <a:gd name="T2" fmla="*/ 0 w 158"/>
                <a:gd name="T3" fmla="*/ 7 h 7"/>
                <a:gd name="T4" fmla="*/ 6 w 158"/>
                <a:gd name="T5" fmla="*/ 0 h 7"/>
                <a:gd name="T6" fmla="*/ 151 w 158"/>
                <a:gd name="T7" fmla="*/ 0 h 7"/>
                <a:gd name="T8" fmla="*/ 158 w 158"/>
                <a:gd name="T9" fmla="*/ 7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7">
                  <a:moveTo>
                    <a:pt x="158" y="7"/>
                  </a:moveTo>
                  <a:lnTo>
                    <a:pt x="0" y="7"/>
                  </a:lnTo>
                  <a:lnTo>
                    <a:pt x="6" y="0"/>
                  </a:lnTo>
                  <a:lnTo>
                    <a:pt x="151" y="0"/>
                  </a:lnTo>
                  <a:lnTo>
                    <a:pt x="158" y="7"/>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0" name="Freeform 1058"/>
            <p:cNvSpPr>
              <a:spLocks/>
            </p:cNvSpPr>
            <p:nvPr/>
          </p:nvSpPr>
          <p:spPr bwMode="auto">
            <a:xfrm>
              <a:off x="714" y="2656"/>
              <a:ext cx="236" cy="6"/>
            </a:xfrm>
            <a:custGeom>
              <a:avLst/>
              <a:gdLst>
                <a:gd name="T0" fmla="*/ 236 w 236"/>
                <a:gd name="T1" fmla="*/ 6 h 6"/>
                <a:gd name="T2" fmla="*/ 0 w 236"/>
                <a:gd name="T3" fmla="*/ 6 h 6"/>
                <a:gd name="T4" fmla="*/ 6 w 236"/>
                <a:gd name="T5" fmla="*/ 0 h 6"/>
                <a:gd name="T6" fmla="*/ 229 w 236"/>
                <a:gd name="T7" fmla="*/ 0 h 6"/>
                <a:gd name="T8" fmla="*/ 236 w 23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6" h="6">
                  <a:moveTo>
                    <a:pt x="236" y="6"/>
                  </a:moveTo>
                  <a:lnTo>
                    <a:pt x="0" y="6"/>
                  </a:lnTo>
                  <a:lnTo>
                    <a:pt x="6" y="0"/>
                  </a:lnTo>
                  <a:lnTo>
                    <a:pt x="229" y="0"/>
                  </a:lnTo>
                  <a:lnTo>
                    <a:pt x="236" y="6"/>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1" name="Freeform 1059"/>
            <p:cNvSpPr>
              <a:spLocks/>
            </p:cNvSpPr>
            <p:nvPr/>
          </p:nvSpPr>
          <p:spPr bwMode="auto">
            <a:xfrm>
              <a:off x="675" y="2694"/>
              <a:ext cx="314" cy="7"/>
            </a:xfrm>
            <a:custGeom>
              <a:avLst/>
              <a:gdLst>
                <a:gd name="T0" fmla="*/ 314 w 314"/>
                <a:gd name="T1" fmla="*/ 7 h 7"/>
                <a:gd name="T2" fmla="*/ 0 w 314"/>
                <a:gd name="T3" fmla="*/ 7 h 7"/>
                <a:gd name="T4" fmla="*/ 6 w 314"/>
                <a:gd name="T5" fmla="*/ 0 h 7"/>
                <a:gd name="T6" fmla="*/ 307 w 314"/>
                <a:gd name="T7" fmla="*/ 0 h 7"/>
                <a:gd name="T8" fmla="*/ 314 w 314"/>
                <a:gd name="T9" fmla="*/ 7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4" h="7">
                  <a:moveTo>
                    <a:pt x="314" y="7"/>
                  </a:moveTo>
                  <a:lnTo>
                    <a:pt x="0" y="7"/>
                  </a:lnTo>
                  <a:lnTo>
                    <a:pt x="6" y="0"/>
                  </a:lnTo>
                  <a:lnTo>
                    <a:pt x="307" y="0"/>
                  </a:lnTo>
                  <a:lnTo>
                    <a:pt x="314" y="7"/>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2" name="Freeform 1060"/>
            <p:cNvSpPr>
              <a:spLocks/>
            </p:cNvSpPr>
            <p:nvPr/>
          </p:nvSpPr>
          <p:spPr bwMode="auto">
            <a:xfrm>
              <a:off x="750" y="2811"/>
              <a:ext cx="161" cy="7"/>
            </a:xfrm>
            <a:custGeom>
              <a:avLst/>
              <a:gdLst>
                <a:gd name="T0" fmla="*/ 0 w 161"/>
                <a:gd name="T1" fmla="*/ 0 h 7"/>
                <a:gd name="T2" fmla="*/ 161 w 161"/>
                <a:gd name="T3" fmla="*/ 0 h 7"/>
                <a:gd name="T4" fmla="*/ 154 w 161"/>
                <a:gd name="T5" fmla="*/ 7 h 7"/>
                <a:gd name="T6" fmla="*/ 7 w 161"/>
                <a:gd name="T7" fmla="*/ 7 h 7"/>
                <a:gd name="T8" fmla="*/ 0 w 161"/>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7">
                  <a:moveTo>
                    <a:pt x="0" y="0"/>
                  </a:moveTo>
                  <a:lnTo>
                    <a:pt x="161" y="0"/>
                  </a:lnTo>
                  <a:lnTo>
                    <a:pt x="154"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3" name="Freeform 1061"/>
            <p:cNvSpPr>
              <a:spLocks/>
            </p:cNvSpPr>
            <p:nvPr/>
          </p:nvSpPr>
          <p:spPr bwMode="auto">
            <a:xfrm>
              <a:off x="711" y="2772"/>
              <a:ext cx="239" cy="7"/>
            </a:xfrm>
            <a:custGeom>
              <a:avLst/>
              <a:gdLst>
                <a:gd name="T0" fmla="*/ 0 w 239"/>
                <a:gd name="T1" fmla="*/ 0 h 7"/>
                <a:gd name="T2" fmla="*/ 239 w 239"/>
                <a:gd name="T3" fmla="*/ 0 h 7"/>
                <a:gd name="T4" fmla="*/ 233 w 239"/>
                <a:gd name="T5" fmla="*/ 7 h 7"/>
                <a:gd name="T6" fmla="*/ 7 w 239"/>
                <a:gd name="T7" fmla="*/ 7 h 7"/>
                <a:gd name="T8" fmla="*/ 0 w 239"/>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9" h="7">
                  <a:moveTo>
                    <a:pt x="0" y="0"/>
                  </a:moveTo>
                  <a:lnTo>
                    <a:pt x="239" y="0"/>
                  </a:lnTo>
                  <a:lnTo>
                    <a:pt x="233"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4" name="Freeform 1062"/>
            <p:cNvSpPr>
              <a:spLocks/>
            </p:cNvSpPr>
            <p:nvPr/>
          </p:nvSpPr>
          <p:spPr bwMode="auto">
            <a:xfrm>
              <a:off x="672" y="2733"/>
              <a:ext cx="317" cy="7"/>
            </a:xfrm>
            <a:custGeom>
              <a:avLst/>
              <a:gdLst>
                <a:gd name="T0" fmla="*/ 0 w 317"/>
                <a:gd name="T1" fmla="*/ 0 h 7"/>
                <a:gd name="T2" fmla="*/ 317 w 317"/>
                <a:gd name="T3" fmla="*/ 0 h 7"/>
                <a:gd name="T4" fmla="*/ 311 w 317"/>
                <a:gd name="T5" fmla="*/ 7 h 7"/>
                <a:gd name="T6" fmla="*/ 7 w 317"/>
                <a:gd name="T7" fmla="*/ 7 h 7"/>
                <a:gd name="T8" fmla="*/ 0 w 31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7" h="7">
                  <a:moveTo>
                    <a:pt x="0" y="0"/>
                  </a:moveTo>
                  <a:lnTo>
                    <a:pt x="317" y="0"/>
                  </a:lnTo>
                  <a:lnTo>
                    <a:pt x="311"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5" name="Rectangle 1063"/>
            <p:cNvSpPr>
              <a:spLocks noChangeArrowheads="1"/>
            </p:cNvSpPr>
            <p:nvPr/>
          </p:nvSpPr>
          <p:spPr bwMode="auto">
            <a:xfrm>
              <a:off x="1154" y="2736"/>
              <a:ext cx="6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S</a:t>
              </a:r>
              <a:endParaRPr lang="en-US" altLang="en-US" sz="2000">
                <a:latin typeface="Bodoni Bd BT" pitchFamily="18" charset="0"/>
              </a:endParaRPr>
            </a:p>
          </p:txBody>
        </p:sp>
        <p:sp>
          <p:nvSpPr>
            <p:cNvPr id="36" name="Rectangle 1064"/>
            <p:cNvSpPr>
              <a:spLocks noChangeArrowheads="1"/>
            </p:cNvSpPr>
            <p:nvPr/>
          </p:nvSpPr>
          <p:spPr bwMode="auto">
            <a:xfrm>
              <a:off x="1219"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o</a:t>
              </a:r>
              <a:endParaRPr lang="en-US" altLang="en-US" sz="2000">
                <a:latin typeface="Bodoni Bd BT" pitchFamily="18" charset="0"/>
              </a:endParaRPr>
            </a:p>
          </p:txBody>
        </p:sp>
        <p:sp>
          <p:nvSpPr>
            <p:cNvPr id="37" name="Rectangle 1065"/>
            <p:cNvSpPr>
              <a:spLocks noChangeArrowheads="1"/>
            </p:cNvSpPr>
            <p:nvPr/>
          </p:nvSpPr>
          <p:spPr bwMode="auto">
            <a:xfrm>
              <a:off x="1282" y="2736"/>
              <a:ext cx="36"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f</a:t>
              </a:r>
              <a:endParaRPr lang="en-US" altLang="en-US" sz="2000">
                <a:latin typeface="Bodoni Bd BT" pitchFamily="18" charset="0"/>
              </a:endParaRPr>
            </a:p>
          </p:txBody>
        </p:sp>
        <p:sp>
          <p:nvSpPr>
            <p:cNvPr id="38" name="Rectangle 1066"/>
            <p:cNvSpPr>
              <a:spLocks noChangeArrowheads="1"/>
            </p:cNvSpPr>
            <p:nvPr/>
          </p:nvSpPr>
          <p:spPr bwMode="auto">
            <a:xfrm>
              <a:off x="131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39" name="Rectangle 1067"/>
            <p:cNvSpPr>
              <a:spLocks noChangeArrowheads="1"/>
            </p:cNvSpPr>
            <p:nvPr/>
          </p:nvSpPr>
          <p:spPr bwMode="auto">
            <a:xfrm>
              <a:off x="1352" y="2736"/>
              <a:ext cx="92"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w</a:t>
              </a:r>
              <a:endParaRPr lang="en-US" altLang="en-US" sz="2000">
                <a:latin typeface="Bodoni Bd BT" pitchFamily="18" charset="0"/>
              </a:endParaRPr>
            </a:p>
          </p:txBody>
        </p:sp>
        <p:sp>
          <p:nvSpPr>
            <p:cNvPr id="40" name="Rectangle 1068"/>
            <p:cNvSpPr>
              <a:spLocks noChangeArrowheads="1"/>
            </p:cNvSpPr>
            <p:nvPr/>
          </p:nvSpPr>
          <p:spPr bwMode="auto">
            <a:xfrm>
              <a:off x="1440"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a</a:t>
              </a:r>
              <a:endParaRPr lang="en-US" altLang="en-US" sz="2000">
                <a:latin typeface="Bodoni Bd BT" pitchFamily="18" charset="0"/>
              </a:endParaRPr>
            </a:p>
          </p:txBody>
        </p:sp>
        <p:sp>
          <p:nvSpPr>
            <p:cNvPr id="41" name="Rectangle 1069"/>
            <p:cNvSpPr>
              <a:spLocks noChangeArrowheads="1"/>
            </p:cNvSpPr>
            <p:nvPr/>
          </p:nvSpPr>
          <p:spPr bwMode="auto">
            <a:xfrm>
              <a:off x="149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r</a:t>
              </a:r>
              <a:endParaRPr lang="en-US" altLang="en-US" sz="2000">
                <a:latin typeface="Bodoni Bd BT" pitchFamily="18" charset="0"/>
              </a:endParaRPr>
            </a:p>
          </p:txBody>
        </p:sp>
        <p:sp>
          <p:nvSpPr>
            <p:cNvPr id="42" name="Rectangle 1070"/>
            <p:cNvSpPr>
              <a:spLocks noChangeArrowheads="1"/>
            </p:cNvSpPr>
            <p:nvPr/>
          </p:nvSpPr>
          <p:spPr bwMode="auto">
            <a:xfrm>
              <a:off x="1536"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43" name="Rectangle 1071"/>
            <p:cNvSpPr>
              <a:spLocks noChangeArrowheads="1"/>
            </p:cNvSpPr>
            <p:nvPr/>
          </p:nvSpPr>
          <p:spPr bwMode="auto">
            <a:xfrm>
              <a:off x="1593"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 </a:t>
              </a:r>
              <a:endParaRPr lang="en-US" altLang="en-US" sz="2000">
                <a:latin typeface="Bodoni Bd BT" pitchFamily="18" charset="0"/>
              </a:endParaRPr>
            </a:p>
          </p:txBody>
        </p:sp>
        <p:sp>
          <p:nvSpPr>
            <p:cNvPr id="44" name="Rectangle 1072"/>
            <p:cNvSpPr>
              <a:spLocks noChangeArrowheads="1"/>
            </p:cNvSpPr>
            <p:nvPr/>
          </p:nvSpPr>
          <p:spPr bwMode="auto">
            <a:xfrm>
              <a:off x="1616"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45" name="Rectangle 1073"/>
            <p:cNvSpPr>
              <a:spLocks noChangeArrowheads="1"/>
            </p:cNvSpPr>
            <p:nvPr/>
          </p:nvSpPr>
          <p:spPr bwMode="auto">
            <a:xfrm>
              <a:off x="167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46" name="Rectangle 1074"/>
            <p:cNvSpPr>
              <a:spLocks noChangeArrowheads="1"/>
            </p:cNvSpPr>
            <p:nvPr/>
          </p:nvSpPr>
          <p:spPr bwMode="auto">
            <a:xfrm>
              <a:off x="173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g</a:t>
              </a:r>
              <a:endParaRPr lang="en-US" altLang="en-US" sz="2000">
                <a:latin typeface="Bodoni Bd BT" pitchFamily="18" charset="0"/>
              </a:endParaRPr>
            </a:p>
          </p:txBody>
        </p:sp>
        <p:sp>
          <p:nvSpPr>
            <p:cNvPr id="47" name="Rectangle 1075"/>
            <p:cNvSpPr>
              <a:spLocks noChangeArrowheads="1"/>
            </p:cNvSpPr>
            <p:nvPr/>
          </p:nvSpPr>
          <p:spPr bwMode="auto">
            <a:xfrm>
              <a:off x="1797" y="2736"/>
              <a:ext cx="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48" name="Rectangle 1076"/>
            <p:cNvSpPr>
              <a:spLocks noChangeArrowheads="1"/>
            </p:cNvSpPr>
            <p:nvPr/>
          </p:nvSpPr>
          <p:spPr bwMode="auto">
            <a:xfrm>
              <a:off x="1824"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49" name="Rectangle 1077"/>
            <p:cNvSpPr>
              <a:spLocks noChangeArrowheads="1"/>
            </p:cNvSpPr>
            <p:nvPr/>
          </p:nvSpPr>
          <p:spPr bwMode="auto">
            <a:xfrm>
              <a:off x="1884"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50" name="Rectangle 1078"/>
            <p:cNvSpPr>
              <a:spLocks noChangeArrowheads="1"/>
            </p:cNvSpPr>
            <p:nvPr/>
          </p:nvSpPr>
          <p:spPr bwMode="auto">
            <a:xfrm>
              <a:off x="1942"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51" name="Rectangle 1079"/>
            <p:cNvSpPr>
              <a:spLocks noChangeArrowheads="1"/>
            </p:cNvSpPr>
            <p:nvPr/>
          </p:nvSpPr>
          <p:spPr bwMode="auto">
            <a:xfrm>
              <a:off x="1998"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r</a:t>
              </a:r>
              <a:endParaRPr lang="en-US" altLang="en-US" sz="2000">
                <a:latin typeface="Bodoni Bd BT" pitchFamily="18" charset="0"/>
              </a:endParaRPr>
            </a:p>
          </p:txBody>
        </p:sp>
        <p:sp>
          <p:nvSpPr>
            <p:cNvPr id="52" name="Rectangle 1080"/>
            <p:cNvSpPr>
              <a:spLocks noChangeArrowheads="1"/>
            </p:cNvSpPr>
            <p:nvPr/>
          </p:nvSpPr>
          <p:spPr bwMode="auto">
            <a:xfrm>
              <a:off x="2039"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53" name="Rectangle 1081"/>
            <p:cNvSpPr>
              <a:spLocks noChangeArrowheads="1"/>
            </p:cNvSpPr>
            <p:nvPr/>
          </p:nvSpPr>
          <p:spPr bwMode="auto">
            <a:xfrm>
              <a:off x="206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54" name="Rectangle 1082"/>
            <p:cNvSpPr>
              <a:spLocks noChangeArrowheads="1"/>
            </p:cNvSpPr>
            <p:nvPr/>
          </p:nvSpPr>
          <p:spPr bwMode="auto">
            <a:xfrm>
              <a:off x="212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g</a:t>
              </a:r>
              <a:endParaRPr lang="en-US" altLang="en-US" sz="2000">
                <a:latin typeface="Bodoni Bd BT" pitchFamily="18" charset="0"/>
              </a:endParaRPr>
            </a:p>
          </p:txBody>
        </p:sp>
        <p:sp>
          <p:nvSpPr>
            <p:cNvPr id="55" name="Rectangle 1083"/>
            <p:cNvSpPr>
              <a:spLocks noChangeArrowheads="1"/>
            </p:cNvSpPr>
            <p:nvPr/>
          </p:nvSpPr>
          <p:spPr bwMode="auto">
            <a:xfrm>
              <a:off x="2191"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 </a:t>
              </a:r>
              <a:endParaRPr lang="en-US" altLang="en-US" sz="2000">
                <a:latin typeface="Bodoni Bd BT" pitchFamily="18" charset="0"/>
              </a:endParaRPr>
            </a:p>
          </p:txBody>
        </p:sp>
        <p:sp>
          <p:nvSpPr>
            <p:cNvPr id="56" name="Rectangle 1084"/>
            <p:cNvSpPr>
              <a:spLocks noChangeArrowheads="1"/>
            </p:cNvSpPr>
            <p:nvPr/>
          </p:nvSpPr>
          <p:spPr bwMode="auto">
            <a:xfrm>
              <a:off x="2213" y="2736"/>
              <a:ext cx="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57" name="Rectangle 1085"/>
            <p:cNvSpPr>
              <a:spLocks noChangeArrowheads="1"/>
            </p:cNvSpPr>
            <p:nvPr/>
          </p:nvSpPr>
          <p:spPr bwMode="auto">
            <a:xfrm>
              <a:off x="2239"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58" name="Rectangle 1086"/>
            <p:cNvSpPr>
              <a:spLocks noChangeArrowheads="1"/>
            </p:cNvSpPr>
            <p:nvPr/>
          </p:nvSpPr>
          <p:spPr bwMode="auto">
            <a:xfrm>
              <a:off x="2302" y="2736"/>
              <a:ext cx="52"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s</a:t>
              </a:r>
              <a:endParaRPr lang="en-US" altLang="en-US" sz="2000">
                <a:latin typeface="Bodoni Bd BT" pitchFamily="18" charset="0"/>
              </a:endParaRPr>
            </a:p>
          </p:txBody>
        </p:sp>
        <p:sp>
          <p:nvSpPr>
            <p:cNvPr id="59" name="Rectangle 1087"/>
            <p:cNvSpPr>
              <a:spLocks noChangeArrowheads="1"/>
            </p:cNvSpPr>
            <p:nvPr/>
          </p:nvSpPr>
          <p:spPr bwMode="auto">
            <a:xfrm>
              <a:off x="2355"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60" name="Rectangle 1088"/>
            <p:cNvSpPr>
              <a:spLocks noChangeArrowheads="1"/>
            </p:cNvSpPr>
            <p:nvPr/>
          </p:nvSpPr>
          <p:spPr bwMode="auto">
            <a:xfrm>
              <a:off x="2393"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61" name="Rectangle 1089"/>
            <p:cNvSpPr>
              <a:spLocks noChangeArrowheads="1"/>
            </p:cNvSpPr>
            <p:nvPr/>
          </p:nvSpPr>
          <p:spPr bwMode="auto">
            <a:xfrm>
              <a:off x="242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62" name="Rectangle 1090"/>
            <p:cNvSpPr>
              <a:spLocks noChangeArrowheads="1"/>
            </p:cNvSpPr>
            <p:nvPr/>
          </p:nvSpPr>
          <p:spPr bwMode="auto">
            <a:xfrm>
              <a:off x="2463"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u</a:t>
              </a:r>
              <a:endParaRPr lang="en-US" altLang="en-US" sz="2000">
                <a:latin typeface="Bodoni Bd BT" pitchFamily="18" charset="0"/>
              </a:endParaRPr>
            </a:p>
          </p:txBody>
        </p:sp>
        <p:sp>
          <p:nvSpPr>
            <p:cNvPr id="63" name="Rectangle 1091"/>
            <p:cNvSpPr>
              <a:spLocks noChangeArrowheads="1"/>
            </p:cNvSpPr>
            <p:nvPr/>
          </p:nvSpPr>
          <p:spPr bwMode="auto">
            <a:xfrm>
              <a:off x="2527"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64" name="Rectangle 1092"/>
            <p:cNvSpPr>
              <a:spLocks noChangeArrowheads="1"/>
            </p:cNvSpPr>
            <p:nvPr/>
          </p:nvSpPr>
          <p:spPr bwMode="auto">
            <a:xfrm>
              <a:off x="2566"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a:solidFill>
                    <a:srgbClr val="FFFFFF"/>
                  </a:solidFill>
                  <a:latin typeface="Univers 45 Light" pitchFamily="34" charset="0"/>
                </a:rPr>
                <a:t>e</a:t>
              </a:r>
              <a:endParaRPr lang="en-US" altLang="en-US" sz="2000">
                <a:latin typeface="Bodoni Bd BT" pitchFamily="18" charset="0"/>
              </a:endParaRPr>
            </a:p>
          </p:txBody>
        </p:sp>
      </p:grpSp>
      <p:sp>
        <p:nvSpPr>
          <p:cNvPr id="65" name="Rectangle 1093"/>
          <p:cNvSpPr>
            <a:spLocks noChangeArrowheads="1"/>
          </p:cNvSpPr>
          <p:nvPr userDrawn="1"/>
        </p:nvSpPr>
        <p:spPr bwMode="auto">
          <a:xfrm>
            <a:off x="4214813" y="6567488"/>
            <a:ext cx="79375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en-US" altLang="en-US" sz="1000">
                <a:solidFill>
                  <a:srgbClr val="B7B7B7"/>
                </a:solidFill>
                <a:latin typeface="Arial" panose="020B0604020202020204" pitchFamily="34" charset="0"/>
              </a:rPr>
              <a:t>June 2002</a:t>
            </a:r>
          </a:p>
        </p:txBody>
      </p:sp>
    </p:spTree>
    <p:extLst>
      <p:ext uri="{BB962C8B-B14F-4D97-AF65-F5344CB8AC3E}">
        <p14:creationId xmlns:p14="http://schemas.microsoft.com/office/powerpoint/2010/main" val="30747308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4367474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58144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478822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3739897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5699329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627027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8020357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222961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31604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574650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0654210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1714152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93694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6849157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3385595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856188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Software Process: Workshop Assignment 5E</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6" r:id="rId4"/>
    <p:sldLayoutId id="2147483727" r:id="rId5"/>
    <p:sldLayoutId id="2147483676" r:id="rId6"/>
    <p:sldLayoutId id="2147483662" r:id="rId7"/>
    <p:sldLayoutId id="2147483664" r:id="rId8"/>
    <p:sldLayoutId id="2147483672" r:id="rId9"/>
    <p:sldLayoutId id="2147483673" r:id="rId10"/>
    <p:sldLayoutId id="2147483674" r:id="rId11"/>
    <p:sldLayoutId id="2147483675" r:id="rId12"/>
    <p:sldLayoutId id="2147483728" r:id="rId13"/>
    <p:sldLayoutId id="2147483729" r:id="rId14"/>
    <p:sldLayoutId id="2147483730"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Software Process: Workshop Assignment 5E</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37224018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Median" TargetMode="External"/><Relationship Id="rId2" Type="http://schemas.openxmlformats.org/officeDocument/2006/relationships/hyperlink" Target="https://en.wikipedia.org/wiki/Mean" TargetMode="Externa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hyperlink" Target="https://en.wikipedia.org/wiki/Standard_devi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n-US" altLang="en-US" dirty="0"/>
              <a:t>Personal Software </a:t>
            </a:r>
            <a:br>
              <a:rPr lang="en-US" altLang="en-US" dirty="0"/>
            </a:br>
            <a:r>
              <a:rPr lang="en-US" altLang="en-US" dirty="0" err="1"/>
              <a:t>Process</a:t>
            </a:r>
            <a:r>
              <a:rPr lang="en-US" altLang="en-US" sz="2000" baseline="30000" dirty="0" err="1"/>
              <a:t>SM</a:t>
            </a:r>
            <a:r>
              <a:rPr lang="en-US" altLang="en-US" dirty="0"/>
              <a:t> for Engineers: </a:t>
            </a:r>
            <a:br>
              <a:rPr lang="en-US" altLang="en-US" dirty="0"/>
            </a:br>
            <a:r>
              <a:rPr lang="en-US" altLang="en-US" dirty="0"/>
              <a:t>Part I</a:t>
            </a:r>
            <a:br>
              <a:rPr lang="en-US" altLang="en-US" dirty="0"/>
            </a:br>
            <a:endParaRPr lang="en-US" altLang="en-US" dirty="0"/>
          </a:p>
        </p:txBody>
      </p:sp>
      <p:sp>
        <p:nvSpPr>
          <p:cNvPr id="4" name="Subtitle 3"/>
          <p:cNvSpPr>
            <a:spLocks noGrp="1"/>
          </p:cNvSpPr>
          <p:nvPr>
            <p:ph type="subTitle" idx="1"/>
          </p:nvPr>
        </p:nvSpPr>
        <p:spPr/>
        <p:txBody>
          <a:bodyPr/>
          <a:lstStyle/>
          <a:p>
            <a:r>
              <a:rPr lang="en-US" altLang="en-US" dirty="0">
                <a:solidFill>
                  <a:srgbClr val="000000"/>
                </a:solidFill>
              </a:rPr>
              <a:t>Workshop:  Assignment 5E</a:t>
            </a:r>
            <a:endParaRPr lang="en-US" dirty="0">
              <a:solidFill>
                <a:srgbClr val="000000"/>
              </a:solidFill>
            </a:endParaRPr>
          </a:p>
        </p:txBody>
      </p:sp>
    </p:spTree>
    <p:extLst>
      <p:ext uri="{BB962C8B-B14F-4D97-AF65-F5344CB8AC3E}">
        <p14:creationId xmlns:p14="http://schemas.microsoft.com/office/powerpoint/2010/main" val="28670637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a:t>Assignment Instructions -1</a:t>
            </a:r>
          </a:p>
        </p:txBody>
      </p:sp>
      <p:sp>
        <p:nvSpPr>
          <p:cNvPr id="2" name="Content Placeholder 1"/>
          <p:cNvSpPr>
            <a:spLocks noGrp="1"/>
          </p:cNvSpPr>
          <p:nvPr>
            <p:ph idx="1"/>
          </p:nvPr>
        </p:nvSpPr>
        <p:spPr/>
        <p:txBody>
          <a:bodyPr/>
          <a:lstStyle/>
          <a:p>
            <a:r>
              <a:rPr lang="en-US" altLang="en-US" dirty="0"/>
              <a:t>Using the PSP0 process, complete the planning phase for Assignment 5E.</a:t>
            </a:r>
          </a:p>
          <a:p>
            <a:endParaRPr lang="en-US" altLang="en-US" dirty="0"/>
          </a:p>
          <a:p>
            <a:r>
              <a:rPr lang="en-US" altLang="en-US" dirty="0"/>
              <a:t>When you are finished planning, review your work with </a:t>
            </a:r>
            <a:br>
              <a:rPr lang="en-US" altLang="en-US" dirty="0"/>
            </a:br>
            <a:r>
              <a:rPr lang="en-US" altLang="en-US" dirty="0"/>
              <a:t>the instructor.</a:t>
            </a:r>
          </a:p>
          <a:p>
            <a:endParaRPr lang="en-US" altLang="en-US" dirty="0"/>
          </a:p>
          <a:p>
            <a:r>
              <a:rPr lang="en-US" altLang="en-US" dirty="0"/>
              <a:t>After your plan has been reviewed, complete the assignment </a:t>
            </a:r>
            <a:br>
              <a:rPr lang="en-US" altLang="en-US" dirty="0"/>
            </a:br>
            <a:r>
              <a:rPr lang="en-US" altLang="en-US" dirty="0"/>
              <a:t>using PSP0.</a:t>
            </a:r>
          </a:p>
          <a:p>
            <a:endParaRPr lang="en-US" dirty="0"/>
          </a:p>
        </p:txBody>
      </p:sp>
      <p:sp>
        <p:nvSpPr>
          <p:cNvPr id="3" name="Picture Placeholder 2"/>
          <p:cNvSpPr>
            <a:spLocks noGrp="1"/>
          </p:cNvSpPr>
          <p:nvPr>
            <p:ph type="pic" sz="quarter" idx="11"/>
          </p:nvPr>
        </p:nvSpPr>
        <p:spPr/>
      </p:sp>
      <p:sp>
        <p:nvSpPr>
          <p:cNvPr id="19459" name="Rectangle 3"/>
          <p:cNvSpPr>
            <a:spLocks noGrp="1" noChangeArrowheads="1"/>
          </p:cNvSpPr>
          <p:nvPr>
            <p:ph type="body" sz="quarter" idx="10"/>
          </p:nvPr>
        </p:nvSpPr>
        <p:spPr/>
        <p:txBody>
          <a:bodyPr/>
          <a:lstStyle/>
          <a:p>
            <a:pPr eaLnBrk="1" hangingPunct="1"/>
            <a:endParaRPr lang="en-US" altLang="en-US" dirty="0"/>
          </a:p>
        </p:txBody>
      </p:sp>
    </p:spTree>
    <p:extLst>
      <p:ext uri="{BB962C8B-B14F-4D97-AF65-F5344CB8AC3E}">
        <p14:creationId xmlns:p14="http://schemas.microsoft.com/office/powerpoint/2010/main" val="201805682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ltLang="en-US"/>
              <a:t>Assignment Instructions -2</a:t>
            </a:r>
          </a:p>
        </p:txBody>
      </p:sp>
      <p:sp>
        <p:nvSpPr>
          <p:cNvPr id="2" name="Content Placeholder 1"/>
          <p:cNvSpPr>
            <a:spLocks noGrp="1"/>
          </p:cNvSpPr>
          <p:nvPr>
            <p:ph idx="1"/>
          </p:nvPr>
        </p:nvSpPr>
        <p:spPr/>
        <p:txBody>
          <a:bodyPr/>
          <a:lstStyle/>
          <a:p>
            <a:r>
              <a:rPr lang="en-US" altLang="en-US"/>
              <a:t>When you’ve completed the postmortem phase, submit your assignment package, source code, and test results to the instructor in the following order.</a:t>
            </a:r>
          </a:p>
          <a:p>
            <a:pPr lvl="1"/>
            <a:r>
              <a:rPr lang="en-US" altLang="en-US"/>
              <a:t>PSP0 project plan summary</a:t>
            </a:r>
          </a:p>
          <a:p>
            <a:pPr lvl="1"/>
            <a:r>
              <a:rPr lang="en-US" altLang="en-US"/>
              <a:t>time recording log</a:t>
            </a:r>
          </a:p>
          <a:p>
            <a:pPr lvl="1"/>
            <a:r>
              <a:rPr lang="en-US" altLang="en-US"/>
              <a:t>defect recording log</a:t>
            </a:r>
          </a:p>
          <a:p>
            <a:pPr lvl="1"/>
            <a:r>
              <a:rPr lang="en-US" altLang="en-US"/>
              <a:t>source program listing</a:t>
            </a:r>
          </a:p>
          <a:p>
            <a:pPr lvl="1"/>
            <a:r>
              <a:rPr lang="en-US" altLang="en-US"/>
              <a:t>test results</a:t>
            </a:r>
          </a:p>
          <a:p>
            <a:endParaRPr 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26551354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26"/>
          <p:cNvSpPr>
            <a:spLocks noGrp="1" noChangeArrowheads="1"/>
          </p:cNvSpPr>
          <p:nvPr>
            <p:ph type="title"/>
          </p:nvPr>
        </p:nvSpPr>
        <p:spPr/>
        <p:txBody>
          <a:bodyPr/>
          <a:lstStyle/>
          <a:p>
            <a:pPr eaLnBrk="1" hangingPunct="1"/>
            <a:r>
              <a:rPr lang="en-US" altLang="en-US"/>
              <a:t>PSP0 Evaluation Criteria</a:t>
            </a:r>
          </a:p>
        </p:txBody>
      </p:sp>
      <p:sp>
        <p:nvSpPr>
          <p:cNvPr id="2" name="Content Placeholder 1"/>
          <p:cNvSpPr>
            <a:spLocks noGrp="1"/>
          </p:cNvSpPr>
          <p:nvPr>
            <p:ph idx="1"/>
          </p:nvPr>
        </p:nvSpPr>
        <p:spPr/>
        <p:txBody>
          <a:bodyPr/>
          <a:lstStyle/>
          <a:p>
            <a:r>
              <a:rPr lang="en-US" altLang="en-US" dirty="0"/>
              <a:t>Your process report must be</a:t>
            </a:r>
          </a:p>
          <a:p>
            <a:pPr lvl="1"/>
            <a:r>
              <a:rPr lang="en-US" altLang="en-US" dirty="0"/>
              <a:t>complete </a:t>
            </a:r>
          </a:p>
          <a:p>
            <a:pPr lvl="1"/>
            <a:r>
              <a:rPr lang="en-US" altLang="en-US" dirty="0"/>
              <a:t>legible </a:t>
            </a:r>
          </a:p>
          <a:p>
            <a:pPr lvl="1"/>
            <a:r>
              <a:rPr lang="en-US" altLang="en-US" dirty="0"/>
              <a:t>in the specified order</a:t>
            </a:r>
          </a:p>
          <a:p>
            <a:endParaRPr lang="en-US" altLang="en-US" dirty="0"/>
          </a:p>
          <a:p>
            <a:r>
              <a:rPr lang="en-US" altLang="en-US" dirty="0"/>
              <a:t>Your process data must be</a:t>
            </a:r>
          </a:p>
          <a:p>
            <a:pPr lvl="1"/>
            <a:r>
              <a:rPr lang="en-US" altLang="en-US" dirty="0"/>
              <a:t>accurate</a:t>
            </a:r>
          </a:p>
          <a:p>
            <a:pPr lvl="1"/>
            <a:r>
              <a:rPr lang="en-US" altLang="en-US" dirty="0"/>
              <a:t>precise</a:t>
            </a:r>
          </a:p>
          <a:p>
            <a:pPr lvl="1"/>
            <a:r>
              <a:rPr lang="en-US" altLang="en-US" dirty="0"/>
              <a:t>self-consistent</a:t>
            </a:r>
          </a:p>
          <a:p>
            <a:endParaRPr lang="en-US" altLang="en-US" dirty="0"/>
          </a:p>
          <a:p>
            <a:r>
              <a:rPr lang="en-US" altLang="en-US" dirty="0"/>
              <a:t>Also, test results, not code, are evaluated!</a:t>
            </a:r>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698374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ltLang="en-US"/>
              <a:t>Some Suggestions -1</a:t>
            </a:r>
          </a:p>
        </p:txBody>
      </p:sp>
      <p:sp>
        <p:nvSpPr>
          <p:cNvPr id="6" name="Content Placeholder 5"/>
          <p:cNvSpPr>
            <a:spLocks noGrp="1"/>
          </p:cNvSpPr>
          <p:nvPr>
            <p:ph idx="1"/>
          </p:nvPr>
        </p:nvSpPr>
        <p:spPr/>
        <p:txBody>
          <a:bodyPr/>
          <a:lstStyle/>
          <a:p>
            <a:r>
              <a:rPr lang="en-US" altLang="en-US" dirty="0"/>
              <a:t>Remember, you should complete this assignment today.</a:t>
            </a:r>
          </a:p>
          <a:p>
            <a:endParaRPr lang="en-US" altLang="en-US" dirty="0"/>
          </a:p>
          <a:p>
            <a:r>
              <a:rPr lang="en-US" altLang="en-US" dirty="0"/>
              <a:t>Keep your programs simple. You will learn as much from small programs as from large ones.</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71788348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ltLang="en-US"/>
              <a:t>Some Suggestions -2</a:t>
            </a:r>
          </a:p>
        </p:txBody>
      </p:sp>
      <p:sp>
        <p:nvSpPr>
          <p:cNvPr id="6" name="Content Placeholder 5"/>
          <p:cNvSpPr>
            <a:spLocks noGrp="1"/>
          </p:cNvSpPr>
          <p:nvPr>
            <p:ph idx="1"/>
          </p:nvPr>
        </p:nvSpPr>
        <p:spPr/>
        <p:txBody>
          <a:bodyPr/>
          <a:lstStyle/>
          <a:p>
            <a:r>
              <a:rPr lang="en-US" altLang="en-US" dirty="0"/>
              <a:t>Software is not a solo business, so you do not have to work alone.</a:t>
            </a:r>
          </a:p>
          <a:p>
            <a:r>
              <a:rPr lang="en-US" altLang="en-US" dirty="0"/>
              <a:t>   </a:t>
            </a:r>
          </a:p>
          <a:p>
            <a:r>
              <a:rPr lang="en-US" altLang="en-US" dirty="0"/>
              <a:t>You must, however, produce your own estimates, designs, </a:t>
            </a:r>
            <a:br>
              <a:rPr lang="en-US" altLang="en-US" dirty="0"/>
            </a:br>
            <a:r>
              <a:rPr lang="en-US" altLang="en-US" dirty="0"/>
              <a:t>and code.</a:t>
            </a:r>
          </a:p>
          <a:p>
            <a:endParaRPr lang="en-US" altLang="en-US" dirty="0"/>
          </a:p>
          <a:p>
            <a:r>
              <a:rPr lang="en-US" altLang="en-US" dirty="0"/>
              <a:t>You may have others review your work, and you may change it </a:t>
            </a:r>
            <a:br>
              <a:rPr lang="en-US" altLang="en-US" dirty="0"/>
            </a:br>
            <a:r>
              <a:rPr lang="en-US" altLang="en-US" dirty="0"/>
              <a:t>as a result.</a:t>
            </a:r>
          </a:p>
          <a:p>
            <a:endParaRPr lang="en-US" altLang="en-US" dirty="0"/>
          </a:p>
          <a:p>
            <a:r>
              <a:rPr lang="en-US" altLang="en-US" dirty="0"/>
              <a:t>You should note any help in your process report. Include the </a:t>
            </a:r>
            <a:br>
              <a:rPr lang="en-US" altLang="en-US" dirty="0"/>
            </a:br>
            <a:r>
              <a:rPr lang="en-US" altLang="en-US" dirty="0"/>
              <a:t>review time that you and your associates spend, and log the defects found.</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92524518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a:t>Workshop Objectives</a:t>
            </a:r>
          </a:p>
        </p:txBody>
      </p:sp>
      <p:sp>
        <p:nvSpPr>
          <p:cNvPr id="2" name="Content Placeholder 1"/>
          <p:cNvSpPr>
            <a:spLocks noGrp="1"/>
          </p:cNvSpPr>
          <p:nvPr>
            <p:ph sz="half" idx="2"/>
          </p:nvPr>
        </p:nvSpPr>
        <p:spPr/>
        <p:txBody>
          <a:bodyPr/>
          <a:lstStyle/>
          <a:p>
            <a:r>
              <a:rPr lang="en-US" altLang="en-US" sz="2200" b="0" dirty="0">
                <a:solidFill>
                  <a:schemeClr val="tx1"/>
                </a:solidFill>
              </a:rPr>
              <a:t>After this workshop, you will</a:t>
            </a:r>
          </a:p>
          <a:p>
            <a:pPr lvl="1"/>
            <a:r>
              <a:rPr lang="en-US" altLang="en-US" dirty="0"/>
              <a:t>understand Program 5E requirements</a:t>
            </a:r>
          </a:p>
          <a:p>
            <a:pPr lvl="1"/>
            <a:r>
              <a:rPr lang="en-US" altLang="en-US" dirty="0"/>
              <a:t>have completed Program 5E planning</a:t>
            </a:r>
          </a:p>
          <a:p>
            <a:pPr lvl="2"/>
            <a:r>
              <a:rPr lang="en-US" altLang="en-US" dirty="0"/>
              <a:t>program requirements</a:t>
            </a:r>
          </a:p>
          <a:p>
            <a:pPr lvl="2"/>
            <a:r>
              <a:rPr lang="en-US" altLang="en-US" dirty="0"/>
              <a:t>resource estimate</a:t>
            </a:r>
          </a:p>
        </p:txBody>
      </p:sp>
      <p:sp>
        <p:nvSpPr>
          <p:cNvPr id="6" name="Text Placeholder 5"/>
          <p:cNvSpPr>
            <a:spLocks noGrp="1"/>
          </p:cNvSpPr>
          <p:nvPr>
            <p:ph type="body" sz="quarter" idx="10"/>
          </p:nvPr>
        </p:nvSpPr>
        <p:spPr/>
        <p:txBody>
          <a:bodyPr/>
          <a:lstStyle/>
          <a:p>
            <a:endParaRPr lang="en-US"/>
          </a:p>
        </p:txBody>
      </p:sp>
      <p:sp>
        <p:nvSpPr>
          <p:cNvPr id="7" name="Picture Placeholder 6"/>
          <p:cNvSpPr>
            <a:spLocks noGrp="1"/>
          </p:cNvSpPr>
          <p:nvPr>
            <p:ph type="pic" sz="quarter" idx="11"/>
          </p:nvPr>
        </p:nvSpPr>
        <p:spPr/>
      </p:sp>
    </p:spTree>
    <p:extLst>
      <p:ext uri="{BB962C8B-B14F-4D97-AF65-F5344CB8AC3E}">
        <p14:creationId xmlns:p14="http://schemas.microsoft.com/office/powerpoint/2010/main" val="365959849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a:t>Program 5E Requirements -1</a:t>
            </a:r>
            <a:endParaRPr lang="en-US" altLang="en-US" dirty="0"/>
          </a:p>
        </p:txBody>
      </p:sp>
      <p:sp>
        <p:nvSpPr>
          <p:cNvPr id="2" name="Content Placeholder 1"/>
          <p:cNvSpPr>
            <a:spLocks noGrp="1"/>
          </p:cNvSpPr>
          <p:nvPr>
            <p:ph sz="half" idx="2"/>
          </p:nvPr>
        </p:nvSpPr>
        <p:spPr/>
        <p:txBody>
          <a:bodyPr/>
          <a:lstStyle/>
          <a:p>
            <a:r>
              <a:rPr lang="en-US" altLang="en-US" b="0" dirty="0">
                <a:solidFill>
                  <a:schemeClr val="tx1"/>
                </a:solidFill>
              </a:rPr>
              <a:t>Calculate the mean and standard deviation of a series of </a:t>
            </a:r>
            <a:r>
              <a:rPr lang="en-US" altLang="en-US" b="0" i="1" dirty="0">
                <a:solidFill>
                  <a:schemeClr val="tx1"/>
                </a:solidFill>
              </a:rPr>
              <a:t>n</a:t>
            </a:r>
            <a:r>
              <a:rPr lang="en-US" altLang="en-US" b="0" dirty="0">
                <a:solidFill>
                  <a:schemeClr val="tx1"/>
                </a:solidFill>
              </a:rPr>
              <a:t> real numbers.</a:t>
            </a:r>
          </a:p>
          <a:p>
            <a:endParaRPr lang="en-US" altLang="en-US" b="0" dirty="0">
              <a:solidFill>
                <a:schemeClr val="tx1"/>
              </a:solidFill>
            </a:endParaRPr>
          </a:p>
          <a:p>
            <a:r>
              <a:rPr lang="en-US" altLang="en-US" b="0" dirty="0">
                <a:solidFill>
                  <a:schemeClr val="tx1"/>
                </a:solidFill>
              </a:rPr>
              <a:t>Your program must read the </a:t>
            </a:r>
            <a:r>
              <a:rPr lang="en-US" altLang="en-US" b="0" i="1" dirty="0">
                <a:solidFill>
                  <a:schemeClr val="tx1"/>
                </a:solidFill>
              </a:rPr>
              <a:t>n</a:t>
            </a:r>
            <a:r>
              <a:rPr lang="en-US" altLang="en-US" b="0" dirty="0">
                <a:solidFill>
                  <a:schemeClr val="tx1"/>
                </a:solidFill>
              </a:rPr>
              <a:t> real numbers from the keyboard, a file, etc.</a:t>
            </a:r>
          </a:p>
          <a:p>
            <a:endParaRPr lang="en-US" altLang="en-US" b="0" dirty="0">
              <a:solidFill>
                <a:schemeClr val="tx1"/>
              </a:solidFill>
            </a:endParaRPr>
          </a:p>
          <a:p>
            <a:r>
              <a:rPr lang="en-US" altLang="en-US" b="0" dirty="0">
                <a:solidFill>
                  <a:schemeClr val="tx1"/>
                </a:solidFill>
              </a:rPr>
              <a:t>Use a linked list to hold the </a:t>
            </a:r>
            <a:r>
              <a:rPr lang="en-US" altLang="en-US" b="0" i="1" dirty="0">
                <a:solidFill>
                  <a:schemeClr val="tx1"/>
                </a:solidFill>
              </a:rPr>
              <a:t>n</a:t>
            </a:r>
            <a:r>
              <a:rPr lang="en-US" altLang="en-US" b="0" dirty="0">
                <a:solidFill>
                  <a:schemeClr val="tx1"/>
                </a:solidFill>
              </a:rPr>
              <a:t> numbers for the calculations.</a:t>
            </a:r>
          </a:p>
          <a:p>
            <a:endParaRPr lang="en-US" b="0" dirty="0">
              <a:solidFill>
                <a:schemeClr val="tx1"/>
              </a:solidFill>
            </a:endParaRPr>
          </a:p>
        </p:txBody>
      </p:sp>
      <p:sp>
        <p:nvSpPr>
          <p:cNvPr id="6" name="Text Placeholder 5"/>
          <p:cNvSpPr>
            <a:spLocks noGrp="1"/>
          </p:cNvSpPr>
          <p:nvPr>
            <p:ph type="body" sz="quarter" idx="10"/>
          </p:nvPr>
        </p:nvSpPr>
        <p:spPr/>
        <p:txBody>
          <a:bodyPr/>
          <a:lstStyle/>
          <a:p>
            <a:endParaRPr lang="en-US"/>
          </a:p>
        </p:txBody>
      </p:sp>
      <p:sp>
        <p:nvSpPr>
          <p:cNvPr id="7" name="Picture Placeholder 6"/>
          <p:cNvSpPr>
            <a:spLocks noGrp="1"/>
          </p:cNvSpPr>
          <p:nvPr>
            <p:ph type="pic" sz="quarter" idx="11"/>
          </p:nvPr>
        </p:nvSpPr>
        <p:spPr/>
      </p:sp>
    </p:spTree>
    <p:extLst>
      <p:ext uri="{BB962C8B-B14F-4D97-AF65-F5344CB8AC3E}">
        <p14:creationId xmlns:p14="http://schemas.microsoft.com/office/powerpoint/2010/main" val="289873862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a:t>Program 5E Requirements -2</a:t>
            </a:r>
            <a:endParaRPr lang="en-US" altLang="en-US" dirty="0"/>
          </a:p>
        </p:txBody>
      </p:sp>
      <p:sp>
        <p:nvSpPr>
          <p:cNvPr id="6" name="Content Placeholder 5"/>
          <p:cNvSpPr>
            <a:spLocks noGrp="1"/>
          </p:cNvSpPr>
          <p:nvPr>
            <p:ph idx="1"/>
          </p:nvPr>
        </p:nvSpPr>
        <p:spPr/>
        <p:txBody>
          <a:bodyPr/>
          <a:lstStyle/>
          <a:p>
            <a:pPr>
              <a:lnSpc>
                <a:spcPct val="90000"/>
              </a:lnSpc>
            </a:pPr>
            <a:r>
              <a:rPr lang="en-US" altLang="en-US" sz="1800" dirty="0"/>
              <a:t>Thoroughly test the program. At least three of the tests should use the data in the three columns below (Table D5, page 753).</a:t>
            </a:r>
          </a:p>
          <a:p>
            <a:pPr>
              <a:lnSpc>
                <a:spcPct val="50000"/>
              </a:lnSpc>
            </a:pPr>
            <a:endParaRPr lang="en-US" altLang="en-US" dirty="0"/>
          </a:p>
          <a:p>
            <a:pPr lvl="2">
              <a:lnSpc>
                <a:spcPct val="90000"/>
              </a:lnSpc>
              <a:buNone/>
            </a:pPr>
            <a:r>
              <a:rPr lang="en-US" altLang="en-US" sz="1500" b="1" dirty="0">
                <a:latin typeface="Arial"/>
                <a:cs typeface="Arial"/>
              </a:rPr>
              <a:t>Object LOC	New and Changed LOC       Development Hours</a:t>
            </a:r>
          </a:p>
          <a:p>
            <a:pPr lvl="2">
              <a:lnSpc>
                <a:spcPct val="90000"/>
              </a:lnSpc>
              <a:buNone/>
            </a:pPr>
            <a:r>
              <a:rPr lang="en-US" altLang="en-US" sz="1500" dirty="0">
                <a:latin typeface="Arial"/>
                <a:cs typeface="Arial"/>
              </a:rPr>
              <a:t>		160		186		      15.0</a:t>
            </a:r>
          </a:p>
          <a:p>
            <a:pPr lvl="2">
              <a:lnSpc>
                <a:spcPct val="90000"/>
              </a:lnSpc>
              <a:buNone/>
            </a:pPr>
            <a:r>
              <a:rPr lang="en-US" altLang="en-US" sz="1500" dirty="0">
                <a:latin typeface="Arial"/>
                <a:cs typeface="Arial"/>
              </a:rPr>
              <a:t>		591		699		      69.9</a:t>
            </a:r>
          </a:p>
          <a:p>
            <a:pPr lvl="2">
              <a:lnSpc>
                <a:spcPct val="90000"/>
              </a:lnSpc>
              <a:buNone/>
            </a:pPr>
            <a:r>
              <a:rPr lang="en-US" altLang="en-US" sz="1500" dirty="0">
                <a:latin typeface="Arial"/>
                <a:cs typeface="Arial"/>
              </a:rPr>
              <a:t>		114		132		      6.5</a:t>
            </a:r>
          </a:p>
          <a:p>
            <a:pPr lvl="2">
              <a:lnSpc>
                <a:spcPct val="90000"/>
              </a:lnSpc>
              <a:buNone/>
            </a:pPr>
            <a:r>
              <a:rPr lang="en-US" altLang="en-US" sz="1500" dirty="0">
                <a:latin typeface="Arial"/>
                <a:cs typeface="Arial"/>
              </a:rPr>
              <a:t>		229		272		      22.4</a:t>
            </a:r>
          </a:p>
          <a:p>
            <a:pPr lvl="2">
              <a:lnSpc>
                <a:spcPct val="90000"/>
              </a:lnSpc>
              <a:buNone/>
            </a:pPr>
            <a:r>
              <a:rPr lang="en-US" altLang="en-US" sz="1500" dirty="0">
                <a:latin typeface="Arial"/>
                <a:cs typeface="Arial"/>
              </a:rPr>
              <a:t>		230		291		      28.4</a:t>
            </a:r>
          </a:p>
          <a:p>
            <a:pPr lvl="2">
              <a:lnSpc>
                <a:spcPct val="90000"/>
              </a:lnSpc>
              <a:buNone/>
            </a:pPr>
            <a:r>
              <a:rPr lang="en-US" altLang="en-US" sz="1500" dirty="0">
                <a:latin typeface="Arial"/>
                <a:cs typeface="Arial"/>
              </a:rPr>
              <a:t>		270		331		      65.9</a:t>
            </a:r>
          </a:p>
          <a:p>
            <a:pPr lvl="2">
              <a:lnSpc>
                <a:spcPct val="90000"/>
              </a:lnSpc>
              <a:buNone/>
            </a:pPr>
            <a:r>
              <a:rPr lang="en-US" altLang="en-US" sz="1500" dirty="0">
                <a:latin typeface="Arial"/>
                <a:cs typeface="Arial"/>
              </a:rPr>
              <a:t>		128		199		      19.4</a:t>
            </a:r>
          </a:p>
          <a:p>
            <a:pPr lvl="2">
              <a:lnSpc>
                <a:spcPct val="90000"/>
              </a:lnSpc>
              <a:buNone/>
            </a:pPr>
            <a:r>
              <a:rPr lang="en-US" altLang="en-US" sz="1500" dirty="0">
                <a:latin typeface="Arial"/>
                <a:cs typeface="Arial"/>
              </a:rPr>
              <a:t>  	 	1657		1890		      198.7</a:t>
            </a:r>
          </a:p>
          <a:p>
            <a:pPr lvl="2">
              <a:lnSpc>
                <a:spcPct val="90000"/>
              </a:lnSpc>
              <a:buNone/>
            </a:pPr>
            <a:r>
              <a:rPr lang="en-US" altLang="en-US" sz="1500" dirty="0">
                <a:latin typeface="Arial"/>
                <a:cs typeface="Arial"/>
              </a:rPr>
              <a:t>		624		788		      38.8</a:t>
            </a:r>
          </a:p>
          <a:p>
            <a:pPr lvl="2">
              <a:lnSpc>
                <a:spcPct val="90000"/>
              </a:lnSpc>
              <a:buNone/>
            </a:pPr>
            <a:r>
              <a:rPr lang="en-US" altLang="en-US" sz="1500" dirty="0">
                <a:latin typeface="Arial"/>
                <a:cs typeface="Arial"/>
              </a:rPr>
              <a:t>		1503		1601		      138.2</a:t>
            </a:r>
          </a:p>
          <a:p>
            <a:pPr lvl="1">
              <a:lnSpc>
                <a:spcPct val="90000"/>
              </a:lnSpc>
              <a:buNone/>
            </a:pPr>
            <a:endParaRPr lang="en-US" altLang="en-US" sz="1500" dirty="0">
              <a:latin typeface="Arial"/>
              <a:cs typeface="Arial"/>
            </a:endParaRPr>
          </a:p>
          <a:p>
            <a:pPr lvl="1">
              <a:lnSpc>
                <a:spcPct val="90000"/>
              </a:lnSpc>
              <a:buNone/>
            </a:pPr>
            <a:r>
              <a:rPr lang="en-US" altLang="en-US" sz="1500" dirty="0">
                <a:latin typeface="Arial"/>
                <a:cs typeface="Arial"/>
              </a:rPr>
              <a:t>Mean	550.6		638.9		      60.32</a:t>
            </a:r>
          </a:p>
          <a:p>
            <a:pPr lvl="1">
              <a:lnSpc>
                <a:spcPct val="90000"/>
              </a:lnSpc>
              <a:buNone/>
            </a:pPr>
            <a:r>
              <a:rPr lang="en-US" altLang="en-US" sz="1500" dirty="0">
                <a:latin typeface="Arial"/>
                <a:cs typeface="Arial"/>
              </a:rPr>
              <a:t>Std. 	572.03		625.63		      62.26</a:t>
            </a:r>
          </a:p>
          <a:p>
            <a:pPr lvl="1">
              <a:lnSpc>
                <a:spcPct val="90000"/>
              </a:lnSpc>
              <a:buNone/>
            </a:pPr>
            <a:r>
              <a:rPr lang="en-US" altLang="en-US" sz="1500" dirty="0">
                <a:latin typeface="Arial"/>
                <a:cs typeface="Arial"/>
              </a:rPr>
              <a:t>Dev.</a:t>
            </a:r>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44408158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en-US"/>
              <a:t>Mean and Standard Deviation </a:t>
            </a:r>
          </a:p>
        </p:txBody>
      </p:sp>
      <p:sp>
        <p:nvSpPr>
          <p:cNvPr id="2" name="Content Placeholder 1"/>
          <p:cNvSpPr>
            <a:spLocks noGrp="1"/>
          </p:cNvSpPr>
          <p:nvPr>
            <p:ph idx="1"/>
          </p:nvPr>
        </p:nvSpPr>
        <p:spPr/>
        <p:txBody>
          <a:bodyPr/>
          <a:lstStyle/>
          <a:p>
            <a:r>
              <a:rPr lang="en-US" altLang="en-US" dirty="0"/>
              <a:t>The mean is the average of </a:t>
            </a:r>
            <a:r>
              <a:rPr lang="en-US" altLang="en-US" i="1" dirty="0"/>
              <a:t>n</a:t>
            </a:r>
            <a:r>
              <a:rPr lang="en-US" altLang="en-US" dirty="0"/>
              <a:t> numbers.</a:t>
            </a:r>
          </a:p>
          <a:p>
            <a:r>
              <a:rPr lang="en-US" altLang="en-US" dirty="0"/>
              <a:t>The standard deviation is calculated as follows.</a:t>
            </a:r>
          </a:p>
          <a:p>
            <a:endParaRPr lang="en-US" altLang="en-US" dirty="0"/>
          </a:p>
          <a:p>
            <a:endParaRPr lang="en-US" altLang="en-US" dirty="0"/>
          </a:p>
          <a:p>
            <a:endParaRPr lang="en-US" altLang="en-US" dirty="0"/>
          </a:p>
          <a:p>
            <a:endParaRPr lang="en-US" altLang="en-US" dirty="0"/>
          </a:p>
          <a:p>
            <a:r>
              <a:rPr lang="el-GR" altLang="en-US" dirty="0"/>
              <a:t>σ</a:t>
            </a:r>
            <a:r>
              <a:rPr lang="en-US" altLang="en-US" dirty="0"/>
              <a:t> is the symbol for standard deviation.</a:t>
            </a:r>
          </a:p>
          <a:p>
            <a:r>
              <a:rPr lang="el-GR" altLang="en-US" dirty="0"/>
              <a:t>Σ</a:t>
            </a:r>
            <a:r>
              <a:rPr lang="en-US" altLang="en-US" dirty="0"/>
              <a:t> is the symbol for summation.</a:t>
            </a:r>
          </a:p>
          <a:p>
            <a:r>
              <a:rPr lang="en-US" altLang="en-US" i="1" dirty="0" err="1"/>
              <a:t>i</a:t>
            </a:r>
            <a:r>
              <a:rPr lang="en-US" altLang="en-US" dirty="0"/>
              <a:t>  is an index to the </a:t>
            </a:r>
            <a:r>
              <a:rPr lang="en-US" altLang="en-US" i="1" dirty="0"/>
              <a:t>n</a:t>
            </a:r>
            <a:r>
              <a:rPr lang="en-US" altLang="en-US" dirty="0"/>
              <a:t> numbers.</a:t>
            </a:r>
          </a:p>
          <a:p>
            <a:r>
              <a:rPr lang="en-US" altLang="en-US" i="1" dirty="0" err="1"/>
              <a:t>X</a:t>
            </a:r>
            <a:r>
              <a:rPr lang="en-US" altLang="en-US" i="1" baseline="-25000" dirty="0" err="1"/>
              <a:t>avg</a:t>
            </a:r>
            <a:r>
              <a:rPr lang="en-US" altLang="en-US" dirty="0"/>
              <a:t> is the average value of the </a:t>
            </a:r>
            <a:r>
              <a:rPr lang="en-US" altLang="en-US" i="1" dirty="0"/>
              <a:t>n</a:t>
            </a:r>
            <a:r>
              <a:rPr lang="en-US" altLang="en-US" dirty="0"/>
              <a:t> numbers.</a:t>
            </a:r>
          </a:p>
          <a:p>
            <a:endParaRPr 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grpSp>
        <p:nvGrpSpPr>
          <p:cNvPr id="13316" name="Group 4"/>
          <p:cNvGrpSpPr>
            <a:grpSpLocks/>
          </p:cNvGrpSpPr>
          <p:nvPr/>
        </p:nvGrpSpPr>
        <p:grpSpPr bwMode="auto">
          <a:xfrm>
            <a:off x="314955" y="2222021"/>
            <a:ext cx="3735388" cy="1574800"/>
            <a:chOff x="1646" y="1459"/>
            <a:chExt cx="2353" cy="992"/>
          </a:xfrm>
          <a:solidFill>
            <a:srgbClr val="FFFFFF"/>
          </a:solidFill>
        </p:grpSpPr>
        <p:sp>
          <p:nvSpPr>
            <p:cNvPr id="13317" name="Rectangle 5"/>
            <p:cNvSpPr>
              <a:spLocks noChangeArrowheads="1"/>
            </p:cNvSpPr>
            <p:nvPr/>
          </p:nvSpPr>
          <p:spPr bwMode="auto">
            <a:xfrm>
              <a:off x="1646" y="1459"/>
              <a:ext cx="2353" cy="992"/>
            </a:xfrm>
            <a:prstGeom prst="rect">
              <a:avLst/>
            </a:prstGeom>
            <a:grp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b="1">
                  <a:solidFill>
                    <a:schemeClr val="tx1"/>
                  </a:solidFill>
                  <a:latin typeface="Bodoni Bd BT" pitchFamily="18" charset="0"/>
                </a:defRPr>
              </a:lvl1pPr>
              <a:lvl2pPr marL="742950" indent="-285750">
                <a:defRPr b="1">
                  <a:solidFill>
                    <a:schemeClr val="tx1"/>
                  </a:solidFill>
                  <a:latin typeface="Bodoni Bd BT" pitchFamily="18" charset="0"/>
                </a:defRPr>
              </a:lvl2pPr>
              <a:lvl3pPr marL="1143000" indent="-228600">
                <a:defRPr b="1">
                  <a:solidFill>
                    <a:schemeClr val="tx1"/>
                  </a:solidFill>
                  <a:latin typeface="Bodoni Bd BT" pitchFamily="18" charset="0"/>
                </a:defRPr>
              </a:lvl3pPr>
              <a:lvl4pPr marL="1600200" indent="-228600">
                <a:defRPr b="1">
                  <a:solidFill>
                    <a:schemeClr val="tx1"/>
                  </a:solidFill>
                  <a:latin typeface="Bodoni Bd BT" pitchFamily="18" charset="0"/>
                </a:defRPr>
              </a:lvl4pPr>
              <a:lvl5pPr marL="2057400" indent="-228600">
                <a:defRPr b="1">
                  <a:solidFill>
                    <a:schemeClr val="tx1"/>
                  </a:solidFill>
                  <a:latin typeface="Bodoni Bd BT" pitchFamily="18" charset="0"/>
                </a:defRPr>
              </a:lvl5pPr>
              <a:lvl6pPr marL="2514600" indent="-228600" eaLnBrk="0" fontAlgn="base" hangingPunct="0">
                <a:spcBef>
                  <a:spcPct val="0"/>
                </a:spcBef>
                <a:spcAft>
                  <a:spcPct val="0"/>
                </a:spcAft>
                <a:defRPr b="1">
                  <a:solidFill>
                    <a:schemeClr val="tx1"/>
                  </a:solidFill>
                  <a:latin typeface="Bodoni Bd BT" pitchFamily="18" charset="0"/>
                </a:defRPr>
              </a:lvl6pPr>
              <a:lvl7pPr marL="2971800" indent="-228600" eaLnBrk="0" fontAlgn="base" hangingPunct="0">
                <a:spcBef>
                  <a:spcPct val="0"/>
                </a:spcBef>
                <a:spcAft>
                  <a:spcPct val="0"/>
                </a:spcAft>
                <a:defRPr b="1">
                  <a:solidFill>
                    <a:schemeClr val="tx1"/>
                  </a:solidFill>
                  <a:latin typeface="Bodoni Bd BT" pitchFamily="18" charset="0"/>
                </a:defRPr>
              </a:lvl7pPr>
              <a:lvl8pPr marL="3429000" indent="-228600" eaLnBrk="0" fontAlgn="base" hangingPunct="0">
                <a:spcBef>
                  <a:spcPct val="0"/>
                </a:spcBef>
                <a:spcAft>
                  <a:spcPct val="0"/>
                </a:spcAft>
                <a:defRPr b="1">
                  <a:solidFill>
                    <a:schemeClr val="tx1"/>
                  </a:solidFill>
                  <a:latin typeface="Bodoni Bd BT" pitchFamily="18" charset="0"/>
                </a:defRPr>
              </a:lvl8pPr>
              <a:lvl9pPr marL="3886200" indent="-228600" eaLnBrk="0" fontAlgn="base" hangingPunct="0">
                <a:spcBef>
                  <a:spcPct val="0"/>
                </a:spcBef>
                <a:spcAft>
                  <a:spcPct val="0"/>
                </a:spcAft>
                <a:defRPr b="1">
                  <a:solidFill>
                    <a:schemeClr val="tx1"/>
                  </a:solidFill>
                  <a:latin typeface="Bodoni Bd BT" pitchFamily="18" charset="0"/>
                </a:defRPr>
              </a:lvl9pPr>
            </a:lstStyle>
            <a:p>
              <a:pPr eaLnBrk="1" hangingPunct="1"/>
              <a:endParaRPr lang="en-US" altLang="en-US"/>
            </a:p>
          </p:txBody>
        </p:sp>
        <p:graphicFrame>
          <p:nvGraphicFramePr>
            <p:cNvPr id="13318" name="Object 6"/>
            <p:cNvGraphicFramePr>
              <a:graphicFrameLocks/>
            </p:cNvGraphicFramePr>
            <p:nvPr>
              <p:extLst>
                <p:ext uri="{D42A27DB-BD31-4B8C-83A1-F6EECF244321}">
                  <p14:modId xmlns:p14="http://schemas.microsoft.com/office/powerpoint/2010/main" val="346498543"/>
                </p:ext>
              </p:extLst>
            </p:nvPr>
          </p:nvGraphicFramePr>
          <p:xfrm>
            <a:off x="1824" y="1536"/>
            <a:ext cx="2093" cy="815"/>
          </p:xfrm>
          <a:graphic>
            <a:graphicData uri="http://schemas.openxmlformats.org/presentationml/2006/ole">
              <mc:AlternateContent xmlns:mc="http://schemas.openxmlformats.org/markup-compatibility/2006">
                <mc:Choice xmlns:v="urn:schemas-microsoft-com:vml" Requires="v">
                  <p:oleObj spid="_x0000_s1043" name="Equation" r:id="rId4" imgW="3322638" imgH="1293813" progId="Equation.3">
                    <p:embed/>
                  </p:oleObj>
                </mc:Choice>
                <mc:Fallback>
                  <p:oleObj name="Equation" r:id="rId4" imgW="3322638" imgH="1293813" progId="Equation.3">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4" y="1536"/>
                          <a:ext cx="2093" cy="8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extLst>
      <p:ext uri="{BB962C8B-B14F-4D97-AF65-F5344CB8AC3E}">
        <p14:creationId xmlns:p14="http://schemas.microsoft.com/office/powerpoint/2010/main" val="243971743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Median</a:t>
            </a:r>
          </a:p>
        </p:txBody>
      </p:sp>
      <p:sp>
        <p:nvSpPr>
          <p:cNvPr id="3" name="Content Placeholder 2"/>
          <p:cNvSpPr>
            <a:spLocks noGrp="1"/>
          </p:cNvSpPr>
          <p:nvPr>
            <p:ph idx="1"/>
          </p:nvPr>
        </p:nvSpPr>
        <p:spPr/>
        <p:txBody>
          <a:bodyPr/>
          <a:lstStyle/>
          <a:p>
            <a:r>
              <a:rPr lang="en-US" dirty="0"/>
              <a:t>Median is the middle value that separates the greater and lesser halves of the data set.</a:t>
            </a:r>
          </a:p>
          <a:p>
            <a:endParaRPr lang="en-US" dirty="0"/>
          </a:p>
          <a:p>
            <a:r>
              <a:rPr lang="en-US" dirty="0"/>
              <a:t>For an odd-length set of data, choose the middle value.</a:t>
            </a:r>
          </a:p>
          <a:p>
            <a:r>
              <a:rPr lang="en-US" dirty="0"/>
              <a:t>For an even-length set of data, use the average of the two middle values. </a:t>
            </a:r>
          </a:p>
          <a:p>
            <a:endParaRPr lang="en-US" dirty="0"/>
          </a:p>
          <a:p>
            <a:r>
              <a:rPr lang="en-US" dirty="0"/>
              <a:t>You can use the sort program to sort the data.</a:t>
            </a:r>
          </a:p>
          <a:p>
            <a:endParaRPr lang="en-US" dirty="0"/>
          </a:p>
          <a:p>
            <a:endParaRPr lang="en-US" dirty="0"/>
          </a:p>
        </p:txBody>
      </p:sp>
      <p:sp>
        <p:nvSpPr>
          <p:cNvPr id="5" name="Picture Placeholder 4"/>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76597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Quartiles and Range</a:t>
            </a:r>
          </a:p>
        </p:txBody>
      </p:sp>
      <p:sp>
        <p:nvSpPr>
          <p:cNvPr id="3" name="Content Placeholder 2"/>
          <p:cNvSpPr>
            <a:spLocks noGrp="1"/>
          </p:cNvSpPr>
          <p:nvPr>
            <p:ph idx="1"/>
          </p:nvPr>
        </p:nvSpPr>
        <p:spPr/>
        <p:txBody>
          <a:bodyPr/>
          <a:lstStyle/>
          <a:p>
            <a:r>
              <a:rPr lang="en-US" dirty="0"/>
              <a:t>Use the median to divide the ordered data set into two halves.</a:t>
            </a:r>
          </a:p>
          <a:p>
            <a:pPr marL="342900" indent="-173736">
              <a:spcBef>
                <a:spcPts val="500"/>
              </a:spcBef>
              <a:buFont typeface="Arial" panose="020B0604020202020204" pitchFamily="34" charset="0"/>
              <a:buChar char="•"/>
            </a:pPr>
            <a:r>
              <a:rPr lang="en-US" dirty="0"/>
              <a:t>If there are an odd number of data points in the original ordered data set, include the median (the central value in the ordered list) in both halves.</a:t>
            </a:r>
          </a:p>
          <a:p>
            <a:pPr marL="342900" indent="-173736">
              <a:spcBef>
                <a:spcPts val="500"/>
              </a:spcBef>
              <a:buFont typeface="Arial" panose="020B0604020202020204" pitchFamily="34" charset="0"/>
              <a:buChar char="•"/>
            </a:pPr>
            <a:r>
              <a:rPr lang="en-US" dirty="0"/>
              <a:t>If there are an even number of data points in the original ordered data set, split this data set exactly in half.</a:t>
            </a:r>
          </a:p>
          <a:p>
            <a:r>
              <a:rPr lang="en-US" dirty="0"/>
              <a:t>The lower quartile value is the median of the lower half of the data. </a:t>
            </a:r>
          </a:p>
          <a:p>
            <a:r>
              <a:rPr lang="en-US" dirty="0"/>
              <a:t>The upper quartile value is the median of the upper half of the data.</a:t>
            </a:r>
          </a:p>
          <a:p>
            <a:endParaRPr lang="en-US" dirty="0"/>
          </a:p>
          <a:p>
            <a:r>
              <a:rPr lang="en-US" dirty="0"/>
              <a:t>The interquartile range is the difference between Q3 and Q1.</a:t>
            </a:r>
          </a:p>
          <a:p>
            <a:r>
              <a:rPr lang="en-US" dirty="0"/>
              <a:t>			IQR = Q3 − Q1</a:t>
            </a:r>
          </a:p>
          <a:p>
            <a:endParaRPr lang="en-US" dirty="0"/>
          </a:p>
        </p:txBody>
      </p:sp>
      <p:sp>
        <p:nvSpPr>
          <p:cNvPr id="5" name="Picture Placeholder 4"/>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50268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Skewness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Compute the skewness two ways:</a:t>
                </a:r>
              </a:p>
              <a:p>
                <a:endParaRPr lang="en-US" dirty="0"/>
              </a:p>
              <a:p>
                <a:pPr marL="457200" indent="-457200">
                  <a:buAutoNum type="arabicPeriod"/>
                </a:pPr>
                <a:r>
                  <a:rPr lang="en-US" b="0" dirty="0"/>
                  <a:t>3*(</a:t>
                </a:r>
                <a:r>
                  <a:rPr lang="en-US" b="0" dirty="0">
                    <a:hlinkClick r:id="rId2" tooltip="Mean"/>
                  </a:rPr>
                  <a:t>mean</a:t>
                </a:r>
                <a:r>
                  <a:rPr lang="en-US" b="0" dirty="0"/>
                  <a:t> − </a:t>
                </a:r>
                <a:r>
                  <a:rPr lang="en-US" b="0" dirty="0">
                    <a:hlinkClick r:id="rId3" tooltip="Median"/>
                  </a:rPr>
                  <a:t>median</a:t>
                </a:r>
                <a:r>
                  <a:rPr lang="en-US" b="0" dirty="0"/>
                  <a:t>)/</a:t>
                </a:r>
                <a:r>
                  <a:rPr lang="en-US" b="0" dirty="0">
                    <a:hlinkClick r:id="rId4" tooltip="Standard deviation"/>
                  </a:rPr>
                  <a:t>standard deviation</a:t>
                </a:r>
                <a:endParaRPr lang="en-US" b="0" dirty="0"/>
              </a:p>
              <a:p>
                <a:pPr marL="457200" indent="-457200">
                  <a:buAutoNum type="arabicPeriod"/>
                </a:pPr>
                <a:endParaRPr lang="en-US" dirty="0"/>
              </a:p>
              <a:p>
                <a:r>
                  <a:rPr lang="en-US" b="0" dirty="0"/>
                  <a:t>2.   </a:t>
                </a:r>
                <a14:m>
                  <m:oMath xmlns:m="http://schemas.openxmlformats.org/officeDocument/2006/math">
                    <m:f>
                      <m:fPr>
                        <m:ctrlPr>
                          <a:rPr lang="en-US" i="1" smtClean="0">
                            <a:latin typeface="Cambria Math" panose="02040503050406030204" pitchFamily="18" charset="0"/>
                          </a:rPr>
                        </m:ctrlPr>
                      </m:fPr>
                      <m:num>
                        <m:f>
                          <m:fPr>
                            <m:ctrlPr>
                              <a:rPr lang="en-US" i="1">
                                <a:latin typeface="Cambria Math" panose="02040503050406030204" pitchFamily="18" charset="0"/>
                              </a:rPr>
                            </m:ctrlPr>
                          </m:fPr>
                          <m:num>
                            <m:r>
                              <m:rPr>
                                <m:nor/>
                              </m:rPr>
                              <a:rPr lang="en-US" dirty="0"/>
                              <m:t>Q</m:t>
                            </m:r>
                            <m:r>
                              <m:rPr>
                                <m:nor/>
                              </m:rPr>
                              <a:rPr lang="en-US" baseline="-25000" dirty="0"/>
                              <m:t>3</m:t>
                            </m:r>
                            <m:r>
                              <m:rPr>
                                <m:nor/>
                              </m:rPr>
                              <a:rPr lang="en-US" b="0" baseline="-25000" dirty="0" smtClean="0"/>
                              <m:t> </m:t>
                            </m:r>
                            <m:r>
                              <m:rPr>
                                <m:nor/>
                              </m:rPr>
                              <a:rPr lang="en-US" dirty="0"/>
                              <m:t>+</m:t>
                            </m:r>
                            <m:r>
                              <m:rPr>
                                <m:nor/>
                              </m:rPr>
                              <a:rPr lang="en-US" b="0" dirty="0" smtClean="0"/>
                              <m:t> </m:t>
                            </m:r>
                            <m:r>
                              <m:rPr>
                                <m:nor/>
                              </m:rPr>
                              <a:rPr lang="en-US" dirty="0"/>
                              <m:t>Q</m:t>
                            </m:r>
                            <m:r>
                              <m:rPr>
                                <m:nor/>
                              </m:rPr>
                              <a:rPr lang="en-US" baseline="-25000" dirty="0"/>
                              <m:t>1</m:t>
                            </m:r>
                          </m:num>
                          <m:den>
                            <m:r>
                              <a:rPr lang="en-US" b="0" i="0">
                                <a:latin typeface="Cambria Math" panose="02040503050406030204" pitchFamily="18" charset="0"/>
                              </a:rPr>
                              <m:t>2</m:t>
                            </m:r>
                          </m:den>
                        </m:f>
                        <m:r>
                          <a:rPr lang="en-US" b="0" i="0" smtClean="0">
                            <a:latin typeface="Cambria Math" panose="02040503050406030204" pitchFamily="18" charset="0"/>
                          </a:rPr>
                          <m:t> </m:t>
                        </m:r>
                        <m:r>
                          <a:rPr lang="en-US" b="0" i="0">
                            <a:latin typeface="Cambria Math" panose="02040503050406030204" pitchFamily="18" charset="0"/>
                          </a:rPr>
                          <m:t>−</m:t>
                        </m:r>
                        <m:r>
                          <a:rPr lang="en-US" b="0" i="0" smtClean="0">
                            <a:latin typeface="Cambria Math" panose="02040503050406030204" pitchFamily="18" charset="0"/>
                          </a:rPr>
                          <m:t> </m:t>
                        </m:r>
                        <m:r>
                          <m:rPr>
                            <m:nor/>
                          </m:rPr>
                          <a:rPr lang="en-US" dirty="0"/>
                          <m:t>Q</m:t>
                        </m:r>
                        <m:r>
                          <m:rPr>
                            <m:nor/>
                          </m:rPr>
                          <a:rPr lang="en-US" dirty="0"/>
                          <m:t>2</m:t>
                        </m:r>
                      </m:num>
                      <m:den>
                        <m:r>
                          <m:rPr>
                            <m:nor/>
                          </m:rPr>
                          <a:rPr lang="en-US" dirty="0"/>
                          <m:t>Q</m:t>
                        </m:r>
                        <m:r>
                          <m:rPr>
                            <m:nor/>
                          </m:rPr>
                          <a:rPr lang="en-US" baseline="-25000" dirty="0"/>
                          <m:t>3</m:t>
                        </m:r>
                        <m:r>
                          <m:rPr>
                            <m:nor/>
                          </m:rPr>
                          <a:rPr lang="en-US" b="0" baseline="-25000" dirty="0" smtClean="0"/>
                          <m:t> </m:t>
                        </m:r>
                        <m:r>
                          <m:rPr>
                            <m:nor/>
                          </m:rPr>
                          <a:rPr lang="en-US" dirty="0"/>
                          <m:t>−</m:t>
                        </m:r>
                        <m:r>
                          <m:rPr>
                            <m:nor/>
                          </m:rPr>
                          <a:rPr lang="en-US" b="0" dirty="0" smtClean="0"/>
                          <m:t> </m:t>
                        </m:r>
                        <m:r>
                          <m:rPr>
                            <m:nor/>
                          </m:rPr>
                          <a:rPr lang="en-US" dirty="0"/>
                          <m:t>Q</m:t>
                        </m:r>
                        <m:r>
                          <m:rPr>
                            <m:nor/>
                          </m:rPr>
                          <a:rPr lang="en-US" baseline="-25000" dirty="0"/>
                          <m:t>1</m:t>
                        </m:r>
                      </m:den>
                    </m:f>
                  </m:oMath>
                </a14:m>
                <a:endParaRPr lang="en-US" dirty="0"/>
              </a:p>
              <a:p>
                <a:pPr marL="457200" indent="-457200">
                  <a:buAutoNum type="arabicParenR"/>
                </a:pPr>
                <a:endParaRPr lang="en-US" b="0" dirty="0"/>
              </a:p>
              <a:p>
                <a:pPr marL="457200" indent="-457200">
                  <a:buAutoNum type="arabicParenR"/>
                </a:pPr>
                <a:endParaRPr lang="en-US" b="0" dirty="0"/>
              </a:p>
              <a:p>
                <a:endParaRPr lang="en-US" b="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5"/>
                <a:stretch>
                  <a:fillRect l="-2047" t="-1754"/>
                </a:stretch>
              </a:blipFill>
            </p:spPr>
            <p:txBody>
              <a:bodyPr/>
              <a:lstStyle/>
              <a:p>
                <a:r>
                  <a:rPr lang="en-US">
                    <a:noFill/>
                  </a:rPr>
                  <a:t> </a:t>
                </a:r>
              </a:p>
            </p:txBody>
          </p:sp>
        </mc:Fallback>
      </mc:AlternateContent>
      <p:sp>
        <p:nvSpPr>
          <p:cNvPr id="6" name="Picture Placeholder 5"/>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sp>
        <p:nvSpPr>
          <p:cNvPr id="4" name="AutoShape 2" descr="{\displaystyle B_{1}={\frac {{{Q}_{3}}+{{Q}_{1}}-2{{Q}_{2}}}{{{Q}_{3}}-{{Q}_{1}}}}}"/>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623237222"/>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157</TotalTime>
  <Words>1026</Words>
  <Application>Microsoft Office PowerPoint</Application>
  <PresentationFormat>On-screen Show (4:3)</PresentationFormat>
  <Paragraphs>122</Paragraphs>
  <Slides>14</Slides>
  <Notes>9</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14</vt:i4>
      </vt:variant>
    </vt:vector>
  </HeadingPairs>
  <TitlesOfParts>
    <vt:vector size="24" baseType="lpstr">
      <vt:lpstr>Arial</vt:lpstr>
      <vt:lpstr>Bauer Bodoni</vt:lpstr>
      <vt:lpstr>Bodoni Bd BT</vt:lpstr>
      <vt:lpstr>Calibri</vt:lpstr>
      <vt:lpstr>Cambria Math</vt:lpstr>
      <vt:lpstr>Times New Roman</vt:lpstr>
      <vt:lpstr>Univers 45 Light</vt:lpstr>
      <vt:lpstr>SEI_template</vt:lpstr>
      <vt:lpstr>1_SEI_template</vt:lpstr>
      <vt:lpstr>Equation</vt:lpstr>
      <vt:lpstr>Personal Software  ProcessSM for Engineers:  Part I </vt:lpstr>
      <vt:lpstr>Document Markings</vt:lpstr>
      <vt:lpstr>Workshop Objectives</vt:lpstr>
      <vt:lpstr>Program 5E Requirements -1</vt:lpstr>
      <vt:lpstr>Program 5E Requirements -2</vt:lpstr>
      <vt:lpstr>Mean and Standard Deviation </vt:lpstr>
      <vt:lpstr>Median</vt:lpstr>
      <vt:lpstr>Quartiles and Range</vt:lpstr>
      <vt:lpstr>Skewness</vt:lpstr>
      <vt:lpstr>Assignment Instructions -1</vt:lpstr>
      <vt:lpstr>Assignment Instructions -2</vt:lpstr>
      <vt:lpstr>PSP0 Evaluation Criteria</vt:lpstr>
      <vt:lpstr>Some Suggestions -1</vt:lpstr>
      <vt:lpstr>Some Suggestions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21</cp:revision>
  <cp:lastPrinted>2015-11-05T19:18:24Z</cp:lastPrinted>
  <dcterms:created xsi:type="dcterms:W3CDTF">2018-04-24T19:07:40Z</dcterms:created>
  <dcterms:modified xsi:type="dcterms:W3CDTF">2020-04-22T20:31:24Z</dcterms:modified>
</cp:coreProperties>
</file>