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Lst>
  <p:notesMasterIdLst>
    <p:notesMasterId r:id="rId18"/>
  </p:notesMasterIdLst>
  <p:handoutMasterIdLst>
    <p:handoutMasterId r:id="rId19"/>
  </p:handoutMasterIdLst>
  <p:sldIdLst>
    <p:sldId id="256" r:id="rId3"/>
    <p:sldId id="322"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23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401"/>
  </p:normalViewPr>
  <p:slideViewPr>
    <p:cSldViewPr snapToGrid="0" showGuides="1">
      <p:cViewPr varScale="1">
        <p:scale>
          <a:sx n="86" d="100"/>
          <a:sy n="86" d="100"/>
        </p:scale>
        <p:origin x="994" y="72"/>
      </p:cViewPr>
      <p:guideLst>
        <p:guide orient="horz" pos="2160"/>
        <p:guide pos="2880"/>
        <p:guide pos="230"/>
      </p:guideLst>
    </p:cSldViewPr>
  </p:slideViewPr>
  <p:notesTextViewPr>
    <p:cViewPr>
      <p:scale>
        <a:sx n="1" d="1"/>
        <a:sy n="1" d="1"/>
      </p:scale>
      <p:origin x="0" y="0"/>
    </p:cViewPr>
  </p:notesTextViewPr>
  <p:sorterViewPr>
    <p:cViewPr>
      <p:scale>
        <a:sx n="100" d="100"/>
        <a:sy n="100" d="100"/>
      </p:scale>
      <p:origin x="0" y="-804"/>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6AD5503-FDBD-45AA-9A1E-624362582FAE}" type="slidenum">
              <a:rPr lang="en-US" altLang="en-US"/>
              <a:pPr/>
              <a:t>3</a:t>
            </a:fld>
            <a:endParaRPr lang="en-US" altLang="en-US"/>
          </a:p>
        </p:txBody>
      </p:sp>
      <p:sp>
        <p:nvSpPr>
          <p:cNvPr id="7170" name="Rectangle 2"/>
          <p:cNvSpPr>
            <a:spLocks noGrp="1" noRot="1" noChangeAspect="1" noChangeArrowheads="1" noTextEdit="1"/>
          </p:cNvSpPr>
          <p:nvPr>
            <p:ph type="sldImg"/>
          </p:nvPr>
        </p:nvSpPr>
        <p:spPr>
          <a:xfrm>
            <a:off x="1925638" y="511175"/>
            <a:ext cx="3233737" cy="2425700"/>
          </a:xfrm>
          <a:ln cap="flat"/>
        </p:spPr>
      </p:sp>
      <p:sp>
        <p:nvSpPr>
          <p:cNvPr id="7171" name="Rectangle 3"/>
          <p:cNvSpPr>
            <a:spLocks noGrp="1" noChangeArrowheads="1"/>
          </p:cNvSpPr>
          <p:nvPr>
            <p:ph type="body" idx="1"/>
          </p:nvPr>
        </p:nvSpPr>
        <p:spPr>
          <a:xfrm>
            <a:off x="602701" y="2928875"/>
            <a:ext cx="6121389" cy="6093763"/>
          </a:xfrm>
          <a:ln w="12700" cap="flat">
            <a:solidFill>
              <a:schemeClr val="tx1"/>
            </a:solidFill>
            <a:prstDash val="sysDot"/>
            <a:miter lim="800000"/>
            <a:headEnd/>
            <a:tailEnd/>
          </a:ln>
        </p:spPr>
        <p:txBody>
          <a:bodyPr lIns="96248" tIns="46342" rIns="96248" bIns="46342"/>
          <a:lstStyle/>
          <a:p>
            <a:endParaRPr lang="en-US" altLang="en-US"/>
          </a:p>
        </p:txBody>
      </p:sp>
    </p:spTree>
    <p:extLst>
      <p:ext uri="{BB962C8B-B14F-4D97-AF65-F5344CB8AC3E}">
        <p14:creationId xmlns:p14="http://schemas.microsoft.com/office/powerpoint/2010/main" val="4123573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6451DFF8-5AE8-4837-818D-E5529B93E371}" type="slidenum">
              <a:rPr lang="en-US" altLang="en-US"/>
              <a:pPr/>
              <a:t>4</a:t>
            </a:fld>
            <a:endParaRPr lang="en-US" altLang="en-US"/>
          </a:p>
        </p:txBody>
      </p:sp>
      <p:sp>
        <p:nvSpPr>
          <p:cNvPr id="9218" name="Rectangle 2"/>
          <p:cNvSpPr>
            <a:spLocks noGrp="1" noRot="1" noChangeAspect="1" noChangeArrowheads="1" noTextEdit="1"/>
          </p:cNvSpPr>
          <p:nvPr>
            <p:ph type="sldImg"/>
          </p:nvPr>
        </p:nvSpPr>
        <p:spPr>
          <a:xfrm>
            <a:off x="1925638" y="511175"/>
            <a:ext cx="3233737" cy="2425700"/>
          </a:xfrm>
          <a:ln cap="flat"/>
        </p:spPr>
      </p:sp>
      <p:sp>
        <p:nvSpPr>
          <p:cNvPr id="9219" name="Rectangle 3"/>
          <p:cNvSpPr>
            <a:spLocks noGrp="1" noChangeArrowheads="1"/>
          </p:cNvSpPr>
          <p:nvPr>
            <p:ph type="body" idx="1"/>
          </p:nvPr>
        </p:nvSpPr>
        <p:spPr>
          <a:xfrm>
            <a:off x="602701" y="2928875"/>
            <a:ext cx="6121389" cy="6093763"/>
          </a:xfrm>
          <a:ln w="12700" cap="flat">
            <a:solidFill>
              <a:schemeClr val="tx1"/>
            </a:solidFill>
            <a:prstDash val="sysDot"/>
            <a:miter lim="800000"/>
            <a:headEnd/>
            <a:tailEnd/>
          </a:ln>
        </p:spPr>
        <p:txBody>
          <a:bodyPr lIns="96248" tIns="46342" rIns="96248" bIns="46342"/>
          <a:lstStyle/>
          <a:p>
            <a:endParaRPr lang="en-US" altLang="en-US"/>
          </a:p>
        </p:txBody>
      </p:sp>
    </p:spTree>
    <p:extLst>
      <p:ext uri="{BB962C8B-B14F-4D97-AF65-F5344CB8AC3E}">
        <p14:creationId xmlns:p14="http://schemas.microsoft.com/office/powerpoint/2010/main" val="2925075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819E9FCE-3A0B-487E-A353-B31779ED626A}" type="slidenum">
              <a:rPr lang="en-US" altLang="en-US"/>
              <a:pPr/>
              <a:t>11</a:t>
            </a:fld>
            <a:endParaRPr lang="en-US" altLang="en-US"/>
          </a:p>
        </p:txBody>
      </p:sp>
      <p:sp>
        <p:nvSpPr>
          <p:cNvPr id="30722" name="Rectangle 2"/>
          <p:cNvSpPr>
            <a:spLocks noGrp="1" noRot="1" noChangeAspect="1" noChangeArrowheads="1" noTextEdit="1"/>
          </p:cNvSpPr>
          <p:nvPr>
            <p:ph type="sldImg"/>
          </p:nvPr>
        </p:nvSpPr>
        <p:spPr>
          <a:xfrm>
            <a:off x="1303338" y="754063"/>
            <a:ext cx="4708525" cy="3530600"/>
          </a:xfrm>
          <a:ln cap="flat"/>
        </p:spPr>
      </p:sp>
      <p:sp>
        <p:nvSpPr>
          <p:cNvPr id="30723" name="Rectangle 3"/>
          <p:cNvSpPr>
            <a:spLocks noGrp="1" noChangeArrowheads="1"/>
          </p:cNvSpPr>
          <p:nvPr>
            <p:ph type="body" idx="1"/>
          </p:nvPr>
        </p:nvSpPr>
        <p:spPr>
          <a:ln w="12700" cap="flat">
            <a:solidFill>
              <a:schemeClr val="tx1"/>
            </a:solidFill>
            <a:prstDash val="sysDot"/>
            <a:miter lim="800000"/>
            <a:headEnd/>
            <a:tailEnd/>
          </a:ln>
        </p:spPr>
        <p:txBody>
          <a:bodyPr/>
          <a:lstStyle/>
          <a:p>
            <a:endParaRPr lang="en-US" altLang="en-US"/>
          </a:p>
        </p:txBody>
      </p:sp>
    </p:spTree>
    <p:extLst>
      <p:ext uri="{BB962C8B-B14F-4D97-AF65-F5344CB8AC3E}">
        <p14:creationId xmlns:p14="http://schemas.microsoft.com/office/powerpoint/2010/main" val="260826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BB9D1F7-19AC-411D-943B-B33838B0A211}" type="slidenum">
              <a:rPr lang="en-US" altLang="en-US"/>
              <a:pPr/>
              <a:t>12</a:t>
            </a:fld>
            <a:endParaRPr lang="en-US" altLang="en-US"/>
          </a:p>
        </p:txBody>
      </p:sp>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756663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1A04826-D3ED-4BD2-8693-729AB666A90A}" type="slidenum">
              <a:rPr lang="en-US" altLang="en-US"/>
              <a:pPr/>
              <a:t>13</a:t>
            </a:fld>
            <a:endParaRPr lang="en-US" altLang="en-US"/>
          </a:p>
        </p:txBody>
      </p:sp>
      <p:sp>
        <p:nvSpPr>
          <p:cNvPr id="38914" name="Rectangle 2"/>
          <p:cNvSpPr>
            <a:spLocks noGrp="1" noRot="1" noChangeAspect="1" noChangeArrowheads="1" noTextEdit="1"/>
          </p:cNvSpPr>
          <p:nvPr>
            <p:ph type="sldImg"/>
          </p:nvPr>
        </p:nvSpPr>
        <p:spPr>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598916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2CBEAE38-BECA-48C6-B206-41ACB6481782}" type="slidenum">
              <a:rPr lang="en-US" altLang="en-US"/>
              <a:pPr/>
              <a:t>14</a:t>
            </a:fld>
            <a:endParaRPr lang="en-US" altLang="en-US"/>
          </a:p>
        </p:txBody>
      </p:sp>
      <p:sp>
        <p:nvSpPr>
          <p:cNvPr id="40962" name="Rectangle 2"/>
          <p:cNvSpPr>
            <a:spLocks noGrp="1" noRot="1" noChangeAspect="1" noChangeArrowheads="1" noTextEdit="1"/>
          </p:cNvSpPr>
          <p:nvPr>
            <p:ph type="sldImg"/>
          </p:nvPr>
        </p:nvSpPr>
        <p:spPr>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91031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8E3B74BA-0B7B-45CF-99F5-2F0060DE09BF}" type="slidenum">
              <a:rPr lang="en-US" altLang="en-US"/>
              <a:pPr/>
              <a:t>15</a:t>
            </a:fld>
            <a:endParaRPr lang="en-US" altLang="en-US"/>
          </a:p>
        </p:txBody>
      </p:sp>
      <p:sp>
        <p:nvSpPr>
          <p:cNvPr id="43010" name="Rectangle 1026"/>
          <p:cNvSpPr>
            <a:spLocks noGrp="1" noRot="1" noChangeAspect="1" noChangeArrowheads="1" noTextEdit="1"/>
          </p:cNvSpPr>
          <p:nvPr>
            <p:ph type="sldImg"/>
          </p:nvPr>
        </p:nvSpPr>
        <p:spPr>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654139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499733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5567019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155790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769436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289110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1707273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5278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505161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35373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796761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94733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0605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2869001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928829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6</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6</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1839364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altLang="en-US" dirty="0"/>
              <a:t>Personal Software </a:t>
            </a:r>
            <a:br>
              <a:rPr lang="en-US" altLang="en-US" dirty="0"/>
            </a:br>
            <a:r>
              <a:rPr lang="en-US" altLang="en-US" dirty="0"/>
              <a:t>Process for Engineers: </a:t>
            </a:r>
            <a:br>
              <a:rPr lang="en-US" altLang="en-US" dirty="0"/>
            </a:br>
            <a:r>
              <a:rPr lang="en-US" altLang="en-US" dirty="0"/>
              <a:t>Part I</a:t>
            </a:r>
            <a:endParaRPr lang="en-US" dirty="0"/>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Workshop: Assignment 6</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en-US" dirty="0"/>
              <a:t>Test Case 3 – Expected Results</a:t>
            </a:r>
          </a:p>
        </p:txBody>
      </p:sp>
      <p:sp>
        <p:nvSpPr>
          <p:cNvPr id="57347" name="Rectangle 3"/>
          <p:cNvSpPr>
            <a:spLocks noGrp="1" noChangeArrowheads="1"/>
          </p:cNvSpPr>
          <p:nvPr>
            <p:ph idx="1"/>
          </p:nvPr>
        </p:nvSpPr>
        <p:spPr/>
        <p:txBody>
          <a:bodyPr/>
          <a:lstStyle/>
          <a:p>
            <a:r>
              <a:rPr lang="en-US" altLang="en-US" dirty="0"/>
              <a:t>For Test Case 3, your program should produce the results below in any similar format.</a:t>
            </a: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graphicFrame>
        <p:nvGraphicFramePr>
          <p:cNvPr id="57351" name="Object 7"/>
          <p:cNvGraphicFramePr>
            <a:graphicFrameLocks noChangeAspect="1"/>
          </p:cNvGraphicFramePr>
          <p:nvPr>
            <p:extLst/>
          </p:nvPr>
        </p:nvGraphicFramePr>
        <p:xfrm>
          <a:off x="369359" y="2003425"/>
          <a:ext cx="6818841" cy="4175375"/>
        </p:xfrm>
        <a:graphic>
          <a:graphicData uri="http://schemas.openxmlformats.org/presentationml/2006/ole">
            <mc:AlternateContent xmlns:mc="http://schemas.openxmlformats.org/markup-compatibility/2006">
              <mc:Choice xmlns:v="urn:schemas-microsoft-com:vml" Requires="v">
                <p:oleObj spid="_x0000_s6157" name="Document" r:id="rId3" imgW="5630040" imgH="3560760" progId="Word.Document.8">
                  <p:embed/>
                </p:oleObj>
              </mc:Choice>
              <mc:Fallback>
                <p:oleObj name="Document" r:id="rId3" imgW="5630040" imgH="356076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1624" b="10272"/>
                      <a:stretch>
                        <a:fillRect/>
                      </a:stretch>
                    </p:blipFill>
                    <p:spPr bwMode="auto">
                      <a:xfrm>
                        <a:off x="369359" y="2003425"/>
                        <a:ext cx="6818841" cy="417537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4104795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r>
              <a:rPr lang="en-US" altLang="en-US"/>
              <a:t>Assignment Instructions -1</a:t>
            </a:r>
            <a:endParaRPr lang="en-US" altLang="en-US" dirty="0"/>
          </a:p>
        </p:txBody>
      </p:sp>
      <p:sp>
        <p:nvSpPr>
          <p:cNvPr id="29699" name="Rectangle 3"/>
          <p:cNvSpPr>
            <a:spLocks noGrp="1" noChangeArrowheads="1"/>
          </p:cNvSpPr>
          <p:nvPr>
            <p:ph idx="1"/>
          </p:nvPr>
        </p:nvSpPr>
        <p:spPr/>
        <p:txBody>
          <a:bodyPr/>
          <a:lstStyle/>
          <a:p>
            <a:r>
              <a:rPr lang="en-US" altLang="en-US" dirty="0"/>
              <a:t>Using the PSP1.1 process, complete the planning phase for Assignment 6.</a:t>
            </a:r>
          </a:p>
          <a:p>
            <a:endParaRPr lang="en-US" altLang="en-US" dirty="0"/>
          </a:p>
          <a:p>
            <a:r>
              <a:rPr lang="en-US" altLang="en-US" dirty="0"/>
              <a:t>When you have finished planning, review your work with the instructor.</a:t>
            </a:r>
          </a:p>
          <a:p>
            <a:endParaRPr lang="en-US" altLang="en-US" dirty="0"/>
          </a:p>
          <a:p>
            <a:r>
              <a:rPr lang="en-US" altLang="en-US" dirty="0"/>
              <a:t>After your plan has been reviewed, complete the assignment using PSP1.1.</a:t>
            </a:r>
          </a:p>
          <a:p>
            <a:endParaRPr lang="en-US" alt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1347125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en-US" altLang="en-US"/>
              <a:t>Assignment Instructions -2</a:t>
            </a:r>
          </a:p>
        </p:txBody>
      </p:sp>
      <p:sp>
        <p:nvSpPr>
          <p:cNvPr id="31747" name="Rectangle 3"/>
          <p:cNvSpPr>
            <a:spLocks noGrp="1" noChangeArrowheads="1"/>
          </p:cNvSpPr>
          <p:nvPr>
            <p:ph idx="1"/>
          </p:nvPr>
        </p:nvSpPr>
        <p:spPr/>
        <p:txBody>
          <a:bodyPr/>
          <a:lstStyle/>
          <a:p>
            <a:r>
              <a:rPr lang="en-US" altLang="en-US" dirty="0"/>
              <a:t>When you have completed the postmortem phase, submit your assignment package, source code, and test results to the instructor in the following order.</a:t>
            </a:r>
          </a:p>
          <a:p>
            <a:pPr lvl="1"/>
            <a:r>
              <a:rPr lang="en-US" altLang="en-US" dirty="0"/>
              <a:t>PSP1.1 project plan summary</a:t>
            </a:r>
          </a:p>
          <a:p>
            <a:pPr lvl="1"/>
            <a:r>
              <a:rPr lang="en-US" altLang="en-US" dirty="0"/>
              <a:t>test report</a:t>
            </a:r>
          </a:p>
          <a:p>
            <a:pPr lvl="1"/>
            <a:r>
              <a:rPr lang="en-US" altLang="en-US" dirty="0"/>
              <a:t>PIP form</a:t>
            </a:r>
          </a:p>
          <a:p>
            <a:pPr lvl="1"/>
            <a:r>
              <a:rPr lang="en-US" altLang="en-US" dirty="0"/>
              <a:t>size estimating template</a:t>
            </a:r>
          </a:p>
          <a:p>
            <a:pPr lvl="1"/>
            <a:r>
              <a:rPr lang="en-US" altLang="en-US" dirty="0"/>
              <a:t>PROBE worksheet</a:t>
            </a:r>
          </a:p>
          <a:p>
            <a:pPr lvl="1"/>
            <a:r>
              <a:rPr lang="en-US" altLang="en-US" dirty="0"/>
              <a:t>time recording log</a:t>
            </a:r>
          </a:p>
          <a:p>
            <a:pPr lvl="1"/>
            <a:r>
              <a:rPr lang="en-US" altLang="en-US" dirty="0"/>
              <a:t>defect recording log</a:t>
            </a:r>
          </a:p>
          <a:p>
            <a:pPr lvl="1"/>
            <a:r>
              <a:rPr lang="en-US" altLang="en-US" dirty="0"/>
              <a:t>source program listing</a:t>
            </a:r>
          </a:p>
          <a:p>
            <a:pPr lvl="1"/>
            <a:r>
              <a:rPr lang="en-US" altLang="en-US" dirty="0"/>
              <a:t>test results</a:t>
            </a:r>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70087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p:txBody>
          <a:bodyPr/>
          <a:lstStyle/>
          <a:p>
            <a:r>
              <a:rPr lang="en-US" altLang="en-US"/>
              <a:t>PSP 1.1 Evaluation Criteria</a:t>
            </a:r>
          </a:p>
        </p:txBody>
      </p:sp>
      <p:sp>
        <p:nvSpPr>
          <p:cNvPr id="37891" name="Rectangle 3"/>
          <p:cNvSpPr>
            <a:spLocks noGrp="1" noChangeArrowheads="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specified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lvl="1"/>
            <a:endParaRPr lang="en-US" alt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3370264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p:txBody>
          <a:bodyPr/>
          <a:lstStyle/>
          <a:p>
            <a:r>
              <a:rPr lang="en-US" altLang="en-US"/>
              <a:t>General Guidelines -1</a:t>
            </a:r>
          </a:p>
        </p:txBody>
      </p:sp>
      <p:sp>
        <p:nvSpPr>
          <p:cNvPr id="39939" name="Rectangle 3"/>
          <p:cNvSpPr>
            <a:spLocks noGrp="1" noChangeArrowheads="1"/>
          </p:cNvSpPr>
          <p:nvPr>
            <p:ph idx="1"/>
          </p:nvPr>
        </p:nvSpPr>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89795968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052"/>
          <p:cNvSpPr>
            <a:spLocks noGrp="1" noChangeArrowheads="1"/>
          </p:cNvSpPr>
          <p:nvPr>
            <p:ph type="title"/>
          </p:nvPr>
        </p:nvSpPr>
        <p:spPr/>
        <p:txBody>
          <a:bodyPr/>
          <a:lstStyle/>
          <a:p>
            <a:r>
              <a:rPr lang="en-US" altLang="en-US"/>
              <a:t>General Guidelines -2</a:t>
            </a:r>
          </a:p>
        </p:txBody>
      </p:sp>
      <p:sp>
        <p:nvSpPr>
          <p:cNvPr id="41987" name="Rectangle 2051"/>
          <p:cNvSpPr>
            <a:spLocks noGrp="1" noChangeArrowheads="1"/>
          </p:cNvSpPr>
          <p:nvPr>
            <p:ph idx="1"/>
          </p:nvPr>
        </p:nvSpPr>
        <p:spPr/>
        <p:txBody>
          <a:bodyPr/>
          <a:lstStyle/>
          <a:p>
            <a:r>
              <a:rPr lang="en-US" altLang="en-US" dirty="0"/>
              <a:t>Software is not a solo business, so you do not have to work alone.  However, you must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spent and log the defects found.</a:t>
            </a:r>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41412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r>
              <a:rPr lang="en-US" altLang="en-US"/>
              <a:t>Workshop Objectives</a:t>
            </a:r>
          </a:p>
        </p:txBody>
      </p:sp>
      <p:sp>
        <p:nvSpPr>
          <p:cNvPr id="2" name="Content Placeholder 1"/>
          <p:cNvSpPr>
            <a:spLocks noGrp="1"/>
          </p:cNvSpPr>
          <p:nvPr>
            <p:ph sz="half" idx="2"/>
          </p:nvPr>
        </p:nvSpPr>
        <p:spPr>
          <a:xfrm>
            <a:off x="323250" y="1229292"/>
            <a:ext cx="8343899" cy="4866707"/>
          </a:xfrm>
        </p:spPr>
        <p:txBody>
          <a:bodyPr/>
          <a:lstStyle/>
          <a:p>
            <a:r>
              <a:rPr lang="en-US" sz="2200" dirty="0"/>
              <a:t> </a:t>
            </a:r>
            <a:r>
              <a:rPr lang="en-US" altLang="en-US" sz="2200" b="0" dirty="0">
                <a:solidFill>
                  <a:schemeClr val="tx1"/>
                </a:solidFill>
              </a:rPr>
              <a:t>After this workshop, you will</a:t>
            </a:r>
          </a:p>
          <a:p>
            <a:pPr lvl="1"/>
            <a:r>
              <a:rPr lang="en-US" altLang="en-US" dirty="0"/>
              <a:t>understand Program 6 requirements</a:t>
            </a:r>
          </a:p>
          <a:p>
            <a:pPr lvl="1"/>
            <a:r>
              <a:rPr lang="en-US" altLang="en-US" dirty="0"/>
              <a:t>have completed Program 6 planning</a:t>
            </a:r>
          </a:p>
          <a:p>
            <a:pPr lvl="2"/>
            <a:r>
              <a:rPr lang="en-US" altLang="en-US" dirty="0"/>
              <a:t>conceptual design</a:t>
            </a:r>
          </a:p>
          <a:p>
            <a:pPr lvl="2"/>
            <a:r>
              <a:rPr lang="en-US" altLang="en-US" dirty="0"/>
              <a:t>size estimate</a:t>
            </a:r>
          </a:p>
          <a:p>
            <a:pPr lvl="2"/>
            <a:r>
              <a:rPr lang="en-US" altLang="en-US" dirty="0"/>
              <a:t>resource estimate</a:t>
            </a:r>
          </a:p>
          <a:p>
            <a:endParaRPr lang="en-US" dirty="0"/>
          </a:p>
        </p:txBody>
      </p:sp>
      <p:sp>
        <p:nvSpPr>
          <p:cNvPr id="3" name="Picture Placeholder 2"/>
          <p:cNvSpPr>
            <a:spLocks noGrp="1"/>
          </p:cNvSpPr>
          <p:nvPr>
            <p:ph type="pic" sz="quarter" idx="11"/>
          </p:nvPr>
        </p:nvSpPr>
        <p:spPr/>
      </p:sp>
    </p:spTree>
    <p:extLst>
      <p:ext uri="{BB962C8B-B14F-4D97-AF65-F5344CB8AC3E}">
        <p14:creationId xmlns:p14="http://schemas.microsoft.com/office/powerpoint/2010/main" val="151608506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r>
              <a:rPr lang="en-US" altLang="en-US" dirty="0"/>
              <a:t>Program 6 Requirements</a:t>
            </a:r>
          </a:p>
        </p:txBody>
      </p:sp>
      <p:sp>
        <p:nvSpPr>
          <p:cNvPr id="2" name="Content Placeholder 1"/>
          <p:cNvSpPr>
            <a:spLocks noGrp="1"/>
          </p:cNvSpPr>
          <p:nvPr>
            <p:ph idx="1"/>
          </p:nvPr>
        </p:nvSpPr>
        <p:spPr/>
        <p:txBody>
          <a:bodyPr/>
          <a:lstStyle/>
          <a:p>
            <a:r>
              <a:rPr lang="en-US" altLang="en-US" dirty="0"/>
              <a:t>Use PSP1.1 to write Program 6 to calculate the </a:t>
            </a:r>
            <a:r>
              <a:rPr lang="en-US" altLang="en-US" i="1" dirty="0"/>
              <a:t>Planned</a:t>
            </a:r>
            <a:r>
              <a:rPr lang="en-US" altLang="en-US" dirty="0"/>
              <a:t> sections of the task and schedule planning templates for a given set of tasks. (See Slide 5 for an example.)</a:t>
            </a:r>
          </a:p>
          <a:p>
            <a:endParaRPr lang="en-US" altLang="en-US" dirty="0"/>
          </a:p>
          <a:p>
            <a:r>
              <a:rPr lang="en-US" altLang="en-US" dirty="0"/>
              <a:t>Assume that the same number of hours are available each day and that the tasks are provided in the order in which they are planned to be completed.</a:t>
            </a:r>
          </a:p>
          <a:p>
            <a:endParaRPr lang="en-US" altLang="en-US" dirty="0"/>
          </a:p>
          <a:p>
            <a:r>
              <a:rPr lang="en-US" altLang="en-US" dirty="0"/>
              <a:t>Thoroughly test the program. At a minimum, test your program with the following three test cases.</a:t>
            </a:r>
          </a:p>
          <a:p>
            <a:endParaRPr lang="en-US" altLang="en-US" dirty="0"/>
          </a:p>
          <a:p>
            <a:endParaRPr lang="en-US" altLang="en-US" dirty="0"/>
          </a:p>
          <a:p>
            <a:endParaRPr lang="en-US" altLang="en-US" dirty="0"/>
          </a:p>
          <a:p>
            <a:pPr>
              <a:lnSpc>
                <a:spcPct val="75000"/>
              </a:lnSpc>
            </a:pPr>
            <a:endParaRPr lang="en-US" altLang="en-US" dirty="0"/>
          </a:p>
          <a:p>
            <a:endParaRPr lang="en-US" dirty="0"/>
          </a:p>
        </p:txBody>
      </p:sp>
      <p:sp>
        <p:nvSpPr>
          <p:cNvPr id="3" name="Picture Placeholder 2"/>
          <p:cNvSpPr>
            <a:spLocks noGrp="1"/>
          </p:cNvSpPr>
          <p:nvPr>
            <p:ph type="pic" sz="quarter" idx="11"/>
          </p:nvPr>
        </p:nvSpPr>
        <p:spPr/>
      </p:sp>
      <p:sp>
        <p:nvSpPr>
          <p:cNvPr id="8195" name="Rectangle 3"/>
          <p:cNvSpPr>
            <a:spLocks noGrp="1" noChangeArrowheads="1"/>
          </p:cNvSpPr>
          <p:nvPr>
            <p:ph type="body" sz="quarter" idx="10"/>
          </p:nvPr>
        </p:nvSpPr>
        <p:spPr>
          <a:noFill/>
          <a:ln/>
        </p:spPr>
        <p:txBody>
          <a:bodyPr lIns="109538" tIns="52388" rIns="109538" bIns="52388"/>
          <a:lstStyle/>
          <a:p>
            <a:pPr>
              <a:lnSpc>
                <a:spcPct val="75000"/>
              </a:lnSpc>
            </a:pPr>
            <a:endParaRPr lang="en-US" altLang="en-US" dirty="0"/>
          </a:p>
        </p:txBody>
      </p:sp>
    </p:spTree>
    <p:extLst>
      <p:ext uri="{BB962C8B-B14F-4D97-AF65-F5344CB8AC3E}">
        <p14:creationId xmlns:p14="http://schemas.microsoft.com/office/powerpoint/2010/main" val="326271164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en-US"/>
              <a:t>Test Case 1</a:t>
            </a:r>
          </a:p>
        </p:txBody>
      </p:sp>
      <p:sp>
        <p:nvSpPr>
          <p:cNvPr id="51203" name="Rectangle 3"/>
          <p:cNvSpPr>
            <a:spLocks noGrp="1" noChangeArrowheads="1"/>
          </p:cNvSpPr>
          <p:nvPr>
            <p:ph idx="1"/>
          </p:nvPr>
        </p:nvSpPr>
        <p:spPr/>
        <p:txBody>
          <a:bodyPr/>
          <a:lstStyle/>
          <a:p>
            <a:r>
              <a:rPr lang="en-US" altLang="en-US" dirty="0">
                <a:cs typeface="Courier New" panose="02070309020205020404" pitchFamily="49" charset="0"/>
              </a:rPr>
              <a:t>For Test Case 1, assume on-task hours of 3.5 hours per day.  Below is a table of the tasks to be completed.</a:t>
            </a:r>
            <a:endParaRPr lang="en-US" altLang="en-US" dirty="0">
              <a:cs typeface="Times New Roman" panose="02020603050405020304" pitchFamily="18" charset="0"/>
            </a:endParaRPr>
          </a:p>
          <a:p>
            <a:endParaRPr lang="en-US" alt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2" name="Table 1"/>
          <p:cNvGraphicFramePr>
            <a:graphicFrameLocks noGrp="1"/>
          </p:cNvGraphicFramePr>
          <p:nvPr>
            <p:extLst>
              <p:ext uri="{D42A27DB-BD31-4B8C-83A1-F6EECF244321}">
                <p14:modId xmlns:p14="http://schemas.microsoft.com/office/powerpoint/2010/main" val="799121272"/>
              </p:ext>
            </p:extLst>
          </p:nvPr>
        </p:nvGraphicFramePr>
        <p:xfrm>
          <a:off x="1588168" y="1386038"/>
          <a:ext cx="6031832" cy="752642"/>
        </p:xfrm>
        <a:graphic>
          <a:graphicData uri="http://schemas.openxmlformats.org/drawingml/2006/table">
            <a:tbl>
              <a:tblPr firstRow="1" bandRow="1">
                <a:tableStyleId>{2D5ABB26-0587-4C30-8999-92F81FD0307C}</a:tableStyleId>
              </a:tblPr>
              <a:tblGrid>
                <a:gridCol w="2983832">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81802">
                <a:tc>
                  <a:txBody>
                    <a:bodyPr/>
                    <a:lstStyle/>
                    <a:p>
                      <a:endParaRPr lang="en-US"/>
                    </a:p>
                  </a:txBody>
                  <a:tcPr/>
                </a:tc>
                <a:tc>
                  <a:txBody>
                    <a:bodyPr/>
                    <a:lstStyle/>
                    <a:p>
                      <a:endParaRPr lang="en-US"/>
                    </a:p>
                  </a:txBody>
                  <a:tcPr/>
                </a:tc>
                <a:extLst>
                  <a:ext uri="{0D108BD9-81ED-4DB2-BD59-A6C34878D82A}">
                    <a16:rowId xmlns:a16="http://schemas.microsoft.com/office/drawing/2014/main" val="10000"/>
                  </a:ext>
                </a:extLst>
              </a:tr>
              <a:tr h="370840">
                <a:tc>
                  <a:txBody>
                    <a:bodyPr/>
                    <a:lstStyle/>
                    <a:p>
                      <a:endParaRPr lang="en-US"/>
                    </a:p>
                  </a:txBody>
                  <a:tcPr/>
                </a:tc>
                <a:tc>
                  <a:txBody>
                    <a:bodyPr/>
                    <a:lstStyle/>
                    <a:p>
                      <a:endParaRPr lang="en-US" dirty="0"/>
                    </a:p>
                  </a:txBody>
                  <a:tcPr/>
                </a:tc>
                <a:extLst>
                  <a:ext uri="{0D108BD9-81ED-4DB2-BD59-A6C34878D82A}">
                    <a16:rowId xmlns:a16="http://schemas.microsoft.com/office/drawing/2014/main" val="10001"/>
                  </a:ext>
                </a:extLst>
              </a:tr>
            </a:tbl>
          </a:graphicData>
        </a:graphic>
      </p:graphicFrame>
      <p:graphicFrame>
        <p:nvGraphicFramePr>
          <p:cNvPr id="8" name="Object 48"/>
          <p:cNvGraphicFramePr>
            <a:graphicFrameLocks noChangeAspect="1"/>
          </p:cNvGraphicFramePr>
          <p:nvPr>
            <p:extLst>
              <p:ext uri="{D42A27DB-BD31-4B8C-83A1-F6EECF244321}">
                <p14:modId xmlns:p14="http://schemas.microsoft.com/office/powerpoint/2010/main" val="4100319267"/>
              </p:ext>
            </p:extLst>
          </p:nvPr>
        </p:nvGraphicFramePr>
        <p:xfrm>
          <a:off x="381000" y="2319338"/>
          <a:ext cx="3529118" cy="2486563"/>
        </p:xfrm>
        <a:graphic>
          <a:graphicData uri="http://schemas.openxmlformats.org/presentationml/2006/ole">
            <mc:AlternateContent xmlns:mc="http://schemas.openxmlformats.org/markup-compatibility/2006">
              <mc:Choice xmlns:v="urn:schemas-microsoft-com:vml" Requires="v">
                <p:oleObj spid="_x0000_s1037" name="Document" r:id="rId3" imgW="5630040" imgH="1457280" progId="Word.Document.8">
                  <p:embed/>
                </p:oleObj>
              </mc:Choice>
              <mc:Fallback>
                <p:oleObj name="Document" r:id="rId3" imgW="5630040" imgH="14572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61717" b="11295"/>
                      <a:stretch>
                        <a:fillRect/>
                      </a:stretch>
                    </p:blipFill>
                    <p:spPr bwMode="auto">
                      <a:xfrm>
                        <a:off x="381000" y="2319338"/>
                        <a:ext cx="3529118" cy="2486563"/>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995993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a:t>Test Case 1 – Expected Results</a:t>
            </a:r>
          </a:p>
        </p:txBody>
      </p:sp>
      <p:sp>
        <p:nvSpPr>
          <p:cNvPr id="52227" name="Rectangle 3"/>
          <p:cNvSpPr>
            <a:spLocks noGrp="1" noChangeArrowheads="1"/>
          </p:cNvSpPr>
          <p:nvPr>
            <p:ph idx="1"/>
          </p:nvPr>
        </p:nvSpPr>
        <p:spPr/>
        <p:txBody>
          <a:bodyPr/>
          <a:lstStyle/>
          <a:p>
            <a:r>
              <a:rPr lang="en-US" altLang="en-US" dirty="0"/>
              <a:t>For Test Case 1, your program should produce the results below in any similar format.</a:t>
            </a: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graphicFrame>
        <p:nvGraphicFramePr>
          <p:cNvPr id="5" name="Object 10"/>
          <p:cNvGraphicFramePr>
            <a:graphicFrameLocks noChangeAspect="1"/>
          </p:cNvGraphicFramePr>
          <p:nvPr>
            <p:extLst>
              <p:ext uri="{D42A27DB-BD31-4B8C-83A1-F6EECF244321}">
                <p14:modId xmlns:p14="http://schemas.microsoft.com/office/powerpoint/2010/main" val="1229187325"/>
              </p:ext>
            </p:extLst>
          </p:nvPr>
        </p:nvGraphicFramePr>
        <p:xfrm>
          <a:off x="279400" y="2238375"/>
          <a:ext cx="8356600" cy="3781425"/>
        </p:xfrm>
        <a:graphic>
          <a:graphicData uri="http://schemas.openxmlformats.org/presentationml/2006/ole">
            <mc:AlternateContent xmlns:mc="http://schemas.openxmlformats.org/markup-compatibility/2006">
              <mc:Choice xmlns:v="urn:schemas-microsoft-com:vml" Requires="v">
                <p:oleObj spid="_x0000_s2061" name="Document" r:id="rId3" imgW="5635587" imgH="2634552" progId="Word.Document.8">
                  <p:embed/>
                </p:oleObj>
              </mc:Choice>
              <mc:Fallback>
                <p:oleObj name="Document" r:id="rId3" imgW="5635587" imgH="2634552" progId="Word.Document.8">
                  <p:embed/>
                  <p:pic>
                    <p:nvPicPr>
                      <p:cNvPr id="0" name=""/>
                      <p:cNvPicPr>
                        <a:picLocks noChangeAspect="1" noChangeArrowheads="1"/>
                      </p:cNvPicPr>
                      <p:nvPr/>
                    </p:nvPicPr>
                    <p:blipFill>
                      <a:blip r:embed="rId4"/>
                      <a:srcRect l="4872" r="2437" b="10410"/>
                      <a:stretch>
                        <a:fillRect/>
                      </a:stretch>
                    </p:blipFill>
                    <p:spPr bwMode="auto">
                      <a:xfrm>
                        <a:off x="279400" y="2238375"/>
                        <a:ext cx="8356600" cy="378142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45029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074"/>
          <p:cNvSpPr>
            <a:spLocks noGrp="1" noChangeArrowheads="1"/>
          </p:cNvSpPr>
          <p:nvPr>
            <p:ph type="title"/>
          </p:nvPr>
        </p:nvSpPr>
        <p:spPr/>
        <p:txBody>
          <a:bodyPr/>
          <a:lstStyle/>
          <a:p>
            <a:r>
              <a:rPr lang="en-US" altLang="en-US"/>
              <a:t>Test Case 2</a:t>
            </a:r>
          </a:p>
        </p:txBody>
      </p:sp>
      <p:sp>
        <p:nvSpPr>
          <p:cNvPr id="54275" name="Rectangle 3075"/>
          <p:cNvSpPr>
            <a:spLocks noGrp="1" noChangeArrowheads="1"/>
          </p:cNvSpPr>
          <p:nvPr>
            <p:ph idx="1"/>
          </p:nvPr>
        </p:nvSpPr>
        <p:spPr/>
        <p:txBody>
          <a:bodyPr/>
          <a:lstStyle/>
          <a:p>
            <a:r>
              <a:rPr lang="en-US" altLang="en-US" dirty="0">
                <a:cs typeface="Courier New" panose="02070309020205020404" pitchFamily="49" charset="0"/>
              </a:rPr>
              <a:t>For Test Case 2, assume on-task hours of 4 hours per day. Below is a table of the tasks to be completed.</a:t>
            </a:r>
            <a:endParaRPr lang="en-US" altLang="en-US" dirty="0">
              <a:cs typeface="Times New Roman" panose="02020603050405020304" pitchFamily="18" charset="0"/>
            </a:endParaRP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graphicFrame>
        <p:nvGraphicFramePr>
          <p:cNvPr id="54278" name="Object 3078"/>
          <p:cNvGraphicFramePr>
            <a:graphicFrameLocks noChangeAspect="1"/>
          </p:cNvGraphicFramePr>
          <p:nvPr>
            <p:extLst>
              <p:ext uri="{D42A27DB-BD31-4B8C-83A1-F6EECF244321}">
                <p14:modId xmlns:p14="http://schemas.microsoft.com/office/powerpoint/2010/main" val="881475084"/>
              </p:ext>
            </p:extLst>
          </p:nvPr>
        </p:nvGraphicFramePr>
        <p:xfrm>
          <a:off x="304800" y="2274888"/>
          <a:ext cx="3671888" cy="2546350"/>
        </p:xfrm>
        <a:graphic>
          <a:graphicData uri="http://schemas.openxmlformats.org/presentationml/2006/ole">
            <mc:AlternateContent xmlns:mc="http://schemas.openxmlformats.org/markup-compatibility/2006">
              <mc:Choice xmlns:v="urn:schemas-microsoft-com:vml" Requires="v">
                <p:oleObj spid="_x0000_s3085" name="Document" r:id="rId3" imgW="5630040" imgH="1638360" progId="Word.Document.8">
                  <p:embed/>
                </p:oleObj>
              </mc:Choice>
              <mc:Fallback>
                <p:oleObj name="Document" r:id="rId3" imgW="5630040" imgH="163836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61717" b="22325"/>
                      <a:stretch>
                        <a:fillRect/>
                      </a:stretch>
                    </p:blipFill>
                    <p:spPr bwMode="auto">
                      <a:xfrm>
                        <a:off x="304800" y="2274888"/>
                        <a:ext cx="3671888" cy="2546350"/>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4135403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en-US"/>
              <a:t>Test Case 2 – Expected Results</a:t>
            </a:r>
          </a:p>
        </p:txBody>
      </p:sp>
      <p:sp>
        <p:nvSpPr>
          <p:cNvPr id="55299" name="Rectangle 3"/>
          <p:cNvSpPr>
            <a:spLocks noGrp="1" noChangeArrowheads="1"/>
          </p:cNvSpPr>
          <p:nvPr>
            <p:ph idx="1"/>
          </p:nvPr>
        </p:nvSpPr>
        <p:spPr/>
        <p:txBody>
          <a:bodyPr/>
          <a:lstStyle/>
          <a:p>
            <a:r>
              <a:rPr lang="en-US" altLang="en-US" dirty="0"/>
              <a:t>For Test Case 2, your program should produce the results below in any similar format.</a:t>
            </a: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graphicFrame>
        <p:nvGraphicFramePr>
          <p:cNvPr id="55302" name="Object 6"/>
          <p:cNvGraphicFramePr>
            <a:graphicFrameLocks noChangeAspect="1"/>
          </p:cNvGraphicFramePr>
          <p:nvPr>
            <p:extLst>
              <p:ext uri="{D42A27DB-BD31-4B8C-83A1-F6EECF244321}">
                <p14:modId xmlns:p14="http://schemas.microsoft.com/office/powerpoint/2010/main" val="3477408558"/>
              </p:ext>
            </p:extLst>
          </p:nvPr>
        </p:nvGraphicFramePr>
        <p:xfrm>
          <a:off x="323637" y="2162810"/>
          <a:ext cx="7441481" cy="4065270"/>
        </p:xfrm>
        <a:graphic>
          <a:graphicData uri="http://schemas.openxmlformats.org/presentationml/2006/ole">
            <mc:AlternateContent xmlns:mc="http://schemas.openxmlformats.org/markup-compatibility/2006">
              <mc:Choice xmlns:v="urn:schemas-microsoft-com:vml" Requires="v">
                <p:oleObj spid="_x0000_s4109" name="Document" r:id="rId3" imgW="5630040" imgH="3440160" progId="Word.Document.8">
                  <p:embed/>
                </p:oleObj>
              </mc:Choice>
              <mc:Fallback>
                <p:oleObj name="Document" r:id="rId3" imgW="5630040" imgH="344016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3249" b="18607"/>
                      <a:stretch>
                        <a:fillRect/>
                      </a:stretch>
                    </p:blipFill>
                    <p:spPr bwMode="auto">
                      <a:xfrm>
                        <a:off x="323637" y="2162810"/>
                        <a:ext cx="7441481" cy="4065270"/>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480177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a:t>Test Case 3</a:t>
            </a:r>
          </a:p>
        </p:txBody>
      </p:sp>
      <p:sp>
        <p:nvSpPr>
          <p:cNvPr id="56323" name="Rectangle 3"/>
          <p:cNvSpPr>
            <a:spLocks noGrp="1" noChangeArrowheads="1"/>
          </p:cNvSpPr>
          <p:nvPr>
            <p:ph idx="1"/>
          </p:nvPr>
        </p:nvSpPr>
        <p:spPr/>
        <p:txBody>
          <a:bodyPr/>
          <a:lstStyle/>
          <a:p>
            <a:r>
              <a:rPr lang="en-US" altLang="en-US" dirty="0">
                <a:cs typeface="Courier New" panose="02070309020205020404" pitchFamily="49" charset="0"/>
              </a:rPr>
              <a:t>For Test Case 3, assume on-task hours of 5 hours per day. Below is a table of the tasks to be completed.</a:t>
            </a:r>
            <a:endParaRPr lang="en-US" altLang="en-US" dirty="0">
              <a:cs typeface="Times New Roman" panose="02020603050405020304" pitchFamily="18" charset="0"/>
            </a:endParaRP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graphicFrame>
        <p:nvGraphicFramePr>
          <p:cNvPr id="56328" name="Object 8"/>
          <p:cNvGraphicFramePr>
            <a:graphicFrameLocks noChangeAspect="1"/>
          </p:cNvGraphicFramePr>
          <p:nvPr>
            <p:extLst>
              <p:ext uri="{D42A27DB-BD31-4B8C-83A1-F6EECF244321}">
                <p14:modId xmlns:p14="http://schemas.microsoft.com/office/powerpoint/2010/main" val="967824005"/>
              </p:ext>
            </p:extLst>
          </p:nvPr>
        </p:nvGraphicFramePr>
        <p:xfrm>
          <a:off x="303424" y="2249488"/>
          <a:ext cx="4221163" cy="3063875"/>
        </p:xfrm>
        <a:graphic>
          <a:graphicData uri="http://schemas.openxmlformats.org/presentationml/2006/ole">
            <mc:AlternateContent xmlns:mc="http://schemas.openxmlformats.org/markup-compatibility/2006">
              <mc:Choice xmlns:v="urn:schemas-microsoft-com:vml" Requires="v">
                <p:oleObj spid="_x0000_s5133" name="Document" r:id="rId3" imgW="5630040" imgH="2079720" progId="Word.Document.8">
                  <p:embed/>
                </p:oleObj>
              </mc:Choice>
              <mc:Fallback>
                <p:oleObj name="Document" r:id="rId3" imgW="5630040" imgH="20797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684" r="56845" b="26381"/>
                      <a:stretch>
                        <a:fillRect/>
                      </a:stretch>
                    </p:blipFill>
                    <p:spPr bwMode="auto">
                      <a:xfrm>
                        <a:off x="303424" y="2249488"/>
                        <a:ext cx="4221163" cy="306387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1448570191"/>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20</TotalTime>
  <Words>793</Words>
  <Application>Microsoft Office PowerPoint</Application>
  <PresentationFormat>On-screen Show (4:3)</PresentationFormat>
  <Paragraphs>85</Paragraphs>
  <Slides>15</Slides>
  <Notes>8</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Courier New</vt:lpstr>
      <vt:lpstr>Times New Roman</vt:lpstr>
      <vt:lpstr>SEI_Template</vt:lpstr>
      <vt:lpstr>1_SEI_template</vt:lpstr>
      <vt:lpstr>Document</vt:lpstr>
      <vt:lpstr>Personal Software  Process for Engineers:  Part I</vt:lpstr>
      <vt:lpstr>Document Markings</vt:lpstr>
      <vt:lpstr>Workshop Objectives</vt:lpstr>
      <vt:lpstr>Program 6 Requirements</vt:lpstr>
      <vt:lpstr>Test Case 1</vt:lpstr>
      <vt:lpstr>Test Case 1 – Expected Results</vt:lpstr>
      <vt:lpstr>Test Case 2</vt:lpstr>
      <vt:lpstr>Test Case 2 – Expected Results</vt:lpstr>
      <vt:lpstr>Test Case 3</vt:lpstr>
      <vt:lpstr>Test Case 3 – Expected Results</vt:lpstr>
      <vt:lpstr>Assignment Instructions -1</vt:lpstr>
      <vt:lpstr>Assignment Instructions -2</vt:lpstr>
      <vt:lpstr>PSP 1.1 Evaluation Criteria</vt:lpstr>
      <vt:lpstr>General Guidelines -1</vt:lpstr>
      <vt:lpstr>General Guidelines -2</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13</cp:revision>
  <cp:lastPrinted>2015-11-05T19:18:24Z</cp:lastPrinted>
  <dcterms:created xsi:type="dcterms:W3CDTF">2018-11-07T20:50:28Z</dcterms:created>
  <dcterms:modified xsi:type="dcterms:W3CDTF">2020-04-22T20:30:03Z</dcterms:modified>
</cp:coreProperties>
</file>